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984" r:id="rId2"/>
    <p:sldId id="1007" r:id="rId3"/>
    <p:sldId id="1086" r:id="rId4"/>
    <p:sldId id="1125" r:id="rId5"/>
    <p:sldId id="1126" r:id="rId6"/>
    <p:sldId id="1081" r:id="rId7"/>
    <p:sldId id="1095" r:id="rId8"/>
    <p:sldId id="1094" r:id="rId9"/>
    <p:sldId id="1127" r:id="rId10"/>
    <p:sldId id="731" r:id="rId11"/>
    <p:sldId id="1106" r:id="rId12"/>
    <p:sldId id="1107" r:id="rId13"/>
    <p:sldId id="1000" r:id="rId14"/>
    <p:sldId id="1120" r:id="rId15"/>
    <p:sldId id="1070" r:id="rId16"/>
  </p:sldIdLst>
  <p:sldSz cx="12192000" cy="6858000"/>
  <p:notesSz cx="6797675" cy="987266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thony Woo" initials="AW" lastIdx="1" clrIdx="0">
    <p:extLst>
      <p:ext uri="{19B8F6BF-5375-455C-9EA6-DF929625EA0E}">
        <p15:presenceInfo xmlns:p15="http://schemas.microsoft.com/office/powerpoint/2012/main" userId="Anthony Wo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33D6"/>
    <a:srgbClr val="64A8F0"/>
    <a:srgbClr val="CD4B3E"/>
    <a:srgbClr val="093D77"/>
    <a:srgbClr val="011DC3"/>
    <a:srgbClr val="0063C1"/>
    <a:srgbClr val="01C38E"/>
    <a:srgbClr val="5EC3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7050" autoAdjust="0"/>
    <p:restoredTop sz="96374" autoAdjust="0"/>
  </p:normalViewPr>
  <p:slideViewPr>
    <p:cSldViewPr snapToGrid="0">
      <p:cViewPr varScale="1">
        <p:scale>
          <a:sx n="69" d="100"/>
          <a:sy n="69" d="100"/>
        </p:scale>
        <p:origin x="606" y="60"/>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75" d="100"/>
          <a:sy n="75" d="100"/>
        </p:scale>
        <p:origin x="3306"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0.png>
</file>

<file path=ppt/media/image13.png>
</file>

<file path=ppt/media/image14.png>
</file>

<file path=ppt/media/image15.jpeg>
</file>

<file path=ppt/media/image16.png>
</file>

<file path=ppt/media/image17.jpg>
</file>

<file path=ppt/media/image2.png>
</file>

<file path=ppt/media/image3.png>
</file>

<file path=ppt/media/image4.png>
</file>

<file path=ppt/media/image5.png>
</file>

<file path=ppt/media/image6.pn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534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5348"/>
          </a:xfrm>
          <a:prstGeom prst="rect">
            <a:avLst/>
          </a:prstGeom>
        </p:spPr>
        <p:txBody>
          <a:bodyPr vert="horz" lIns="91440" tIns="45720" rIns="91440" bIns="45720" rtlCol="0"/>
          <a:lstStyle>
            <a:lvl1pPr algn="r">
              <a:defRPr sz="1200"/>
            </a:lvl1pPr>
          </a:lstStyle>
          <a:p>
            <a:fld id="{13EC75BE-CE80-4D6E-ABB5-B82D2324473C}" type="datetimeFigureOut">
              <a:rPr lang="en-US" smtClean="0"/>
              <a:t>5/21/2019</a:t>
            </a:fld>
            <a:endParaRPr lang="en-US"/>
          </a:p>
        </p:txBody>
      </p:sp>
      <p:sp>
        <p:nvSpPr>
          <p:cNvPr id="4" name="Slide Image Placeholder 3"/>
          <p:cNvSpPr>
            <a:spLocks noGrp="1" noRot="1" noChangeAspect="1"/>
          </p:cNvSpPr>
          <p:nvPr>
            <p:ph type="sldImg" idx="2"/>
          </p:nvPr>
        </p:nvSpPr>
        <p:spPr>
          <a:xfrm>
            <a:off x="438150" y="1233488"/>
            <a:ext cx="5921375" cy="33321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51219"/>
            <a:ext cx="5438140" cy="388736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7317"/>
            <a:ext cx="2945659" cy="49534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377317"/>
            <a:ext cx="2945659" cy="495347"/>
          </a:xfrm>
          <a:prstGeom prst="rect">
            <a:avLst/>
          </a:prstGeom>
        </p:spPr>
        <p:txBody>
          <a:bodyPr vert="horz" lIns="91440" tIns="45720" rIns="91440" bIns="45720" rtlCol="0" anchor="b"/>
          <a:lstStyle>
            <a:lvl1pPr algn="r">
              <a:defRPr sz="1200"/>
            </a:lvl1pPr>
          </a:lstStyle>
          <a:p>
            <a:fld id="{EBC39168-CFC6-48D9-AEEB-09DA8D84BAC2}" type="slidenum">
              <a:rPr lang="en-US" smtClean="0"/>
              <a:t>‹#›</a:t>
            </a:fld>
            <a:endParaRPr lang="en-US"/>
          </a:p>
        </p:txBody>
      </p:sp>
    </p:spTree>
    <p:extLst>
      <p:ext uri="{BB962C8B-B14F-4D97-AF65-F5344CB8AC3E}">
        <p14:creationId xmlns:p14="http://schemas.microsoft.com/office/powerpoint/2010/main" val="2729543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What does “greedy” refer to for “greedy algorithm”?</a:t>
            </a:r>
          </a:p>
          <a:p>
            <a:pPr marL="0" indent="0">
              <a:buFont typeface="Arial" panose="020B0604020202020204" pitchFamily="34" charset="0"/>
              <a:buNone/>
            </a:pPr>
            <a:r>
              <a:rPr lang="en-US" b="1" dirty="0"/>
              <a:t>Optimal at the current step</a:t>
            </a:r>
          </a:p>
          <a:p>
            <a:pPr marL="0" indent="0">
              <a:buFont typeface="Arial" panose="020B0604020202020204" pitchFamily="34" charset="0"/>
              <a:buNone/>
            </a:pPr>
            <a:r>
              <a:rPr lang="en-US" dirty="0"/>
              <a:t>Monetary reward gained in the training process</a:t>
            </a:r>
          </a:p>
          <a:p>
            <a:pPr marL="0" indent="0">
              <a:buFont typeface="Arial" panose="020B0604020202020204" pitchFamily="34" charset="0"/>
              <a:buNone/>
            </a:pPr>
            <a:r>
              <a:rPr lang="en-US" dirty="0"/>
              <a:t>Binary splitting using neural networks</a:t>
            </a:r>
          </a:p>
          <a:p>
            <a:pPr marL="0" indent="0">
              <a:buFont typeface="Arial" panose="020B0604020202020204" pitchFamily="34" charset="0"/>
              <a:buNone/>
            </a:pPr>
            <a:r>
              <a:rPr lang="en-US" dirty="0"/>
              <a:t>None of the above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What happens when there are too few steps of splitting in a tree?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Large bias, large variance</a:t>
            </a:r>
          </a:p>
          <a:p>
            <a:pPr marL="0" indent="0">
              <a:buFont typeface="Arial" panose="020B0604020202020204" pitchFamily="34" charset="0"/>
              <a:buNone/>
            </a:pPr>
            <a:r>
              <a:rPr lang="en-US" b="1" dirty="0"/>
              <a:t>Large bias, small variance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Small bias, large variance</a:t>
            </a:r>
          </a:p>
          <a:p>
            <a:pPr marL="0" indent="0">
              <a:buFont typeface="Arial" panose="020B0604020202020204" pitchFamily="34" charset="0"/>
              <a:buNone/>
            </a:pPr>
            <a:r>
              <a:rPr lang="en-US" dirty="0"/>
              <a:t>Small bias, small variance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In a decision tree, if the current split is ineffective, future splits can still be effective (even very effective).</a:t>
            </a:r>
          </a:p>
          <a:p>
            <a:pPr marL="0" indent="0">
              <a:buFont typeface="Arial" panose="020B0604020202020204" pitchFamily="34" charset="0"/>
              <a:buNone/>
            </a:pPr>
            <a:r>
              <a:rPr lang="en-US" b="1" dirty="0"/>
              <a:t>True</a:t>
            </a:r>
          </a:p>
          <a:p>
            <a:pPr marL="0" indent="0">
              <a:buFont typeface="Arial" panose="020B0604020202020204" pitchFamily="34" charset="0"/>
              <a:buNone/>
            </a:pPr>
            <a:r>
              <a:rPr lang="en-US" dirty="0"/>
              <a:t>False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Which of the following are usually used to evaluate the quality of a split in a classification tree?</a:t>
            </a:r>
          </a:p>
          <a:p>
            <a:pPr marL="0" indent="0">
              <a:buFont typeface="Arial" panose="020B0604020202020204" pitchFamily="34" charset="0"/>
              <a:buNone/>
            </a:pPr>
            <a:r>
              <a:rPr lang="en-US" dirty="0"/>
              <a:t>Gini-index and splitting bias</a:t>
            </a:r>
          </a:p>
          <a:p>
            <a:pPr marL="0" indent="0">
              <a:buFont typeface="Arial" panose="020B0604020202020204" pitchFamily="34" charset="0"/>
              <a:buNone/>
            </a:pPr>
            <a:r>
              <a:rPr lang="en-US" dirty="0"/>
              <a:t>Cross-entropy and splitting bias</a:t>
            </a:r>
          </a:p>
          <a:p>
            <a:pPr marL="0" indent="0">
              <a:buFont typeface="Arial" panose="020B0604020202020204" pitchFamily="34" charset="0"/>
              <a:buNone/>
            </a:pPr>
            <a:r>
              <a:rPr lang="en-US" b="1" dirty="0"/>
              <a:t>Gini-index and cross-entropy</a:t>
            </a:r>
          </a:p>
          <a:p>
            <a:pPr marL="0" indent="0">
              <a:buFont typeface="Arial" panose="020B0604020202020204" pitchFamily="34" charset="0"/>
              <a:buNone/>
            </a:pPr>
            <a:r>
              <a:rPr lang="en-US" dirty="0"/>
              <a:t>All of the above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Which of the following is true about bagging?</a:t>
            </a:r>
          </a:p>
          <a:p>
            <a:pPr marL="0" indent="0">
              <a:buFont typeface="Arial" panose="020B0604020202020204" pitchFamily="34" charset="0"/>
              <a:buNone/>
            </a:pPr>
            <a:r>
              <a:rPr lang="en-US" dirty="0"/>
              <a:t>Works best for high variance and high bias learning methods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a:t>Works best for high variance and low bias learning methods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Works best for low variance and high bias learning methods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Works best for low variance and low bias learning methods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Which of the following is true about boosting?</a:t>
            </a:r>
          </a:p>
          <a:p>
            <a:pPr marL="0" indent="0">
              <a:buFont typeface="Arial" panose="020B0604020202020204" pitchFamily="34" charset="0"/>
              <a:buNone/>
            </a:pPr>
            <a:r>
              <a:rPr lang="en-US" b="1" dirty="0"/>
              <a:t>A combination of many weaker learners to produce a strong learner.</a:t>
            </a:r>
          </a:p>
          <a:p>
            <a:pPr marL="0" indent="0">
              <a:buFont typeface="Arial" panose="020B0604020202020204" pitchFamily="34" charset="0"/>
              <a:buNone/>
            </a:pPr>
            <a:r>
              <a:rPr lang="en-US" dirty="0"/>
              <a:t>Weaker learners are usually created in parallel.</a:t>
            </a:r>
          </a:p>
          <a:p>
            <a:pPr marL="0" indent="0">
              <a:buFont typeface="Arial" panose="020B0604020202020204" pitchFamily="34" charset="0"/>
              <a:buNone/>
            </a:pPr>
            <a:r>
              <a:rPr lang="en-US" dirty="0"/>
              <a:t>Boosting is only applicable for classification problems.</a:t>
            </a:r>
          </a:p>
          <a:p>
            <a:pPr marL="0" indent="0">
              <a:buFont typeface="Arial" panose="020B0604020202020204" pitchFamily="34" charset="0"/>
              <a:buNone/>
            </a:pPr>
            <a:r>
              <a:rPr lang="en-US" dirty="0"/>
              <a:t>None of the above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BC39168-CFC6-48D9-AEEB-09DA8D84BA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1043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60954B5-B759-4033-9670-068B644D3672}" type="datetime1">
              <a:rPr lang="en-US" smtClean="0"/>
              <a:t>5/21/2019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4145654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C60B0DB-8C68-4987-9234-CBC45C0DD8E5}" type="datetime1">
              <a:rPr lang="en-US" smtClean="0"/>
              <a:t>5/21/2019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30806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9D20AD-B671-4DC8-80F4-E82D0AFF22D6}" type="datetime1">
              <a:rPr lang="en-US" smtClean="0"/>
              <a:t>5/21/2019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77772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C00D1B-03E4-4C95-9C00-ECBC51EE2B95}" type="datetime1">
              <a:rPr lang="en-US" smtClean="0"/>
              <a:t>5/21/2019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2122333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D2871F-C4ED-48EF-84FE-37F4C6CEB1F5}" type="datetime1">
              <a:rPr lang="en-US" smtClean="0"/>
              <a:t>5/21/2019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3767459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CB8687E-C2A3-4712-B516-C581AE417C8F}" type="datetime1">
              <a:rPr lang="en-US" smtClean="0"/>
              <a:t>5/21/2019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10152630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2914E54-E5EF-495B-A5AD-375CDD41DC32}" type="datetime1">
              <a:rPr lang="en-US" smtClean="0"/>
              <a:t>5/21/2019</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3765047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C8CCFAB-276A-4C7C-A06B-2A72D137EDD1}" type="datetime1">
              <a:rPr lang="en-US" smtClean="0"/>
              <a:t>5/21/2019</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3096808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327832-0A59-476B-8987-C0E92DB96D7D}" type="datetime1">
              <a:rPr lang="en-US" smtClean="0"/>
              <a:t>5/21/2019</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221977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EAE571-E7A9-4054-A8FB-912B7F0BC524}" type="datetime1">
              <a:rPr lang="en-US" smtClean="0"/>
              <a:t>5/21/2019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2705477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F7FC0FD-77C7-402B-A948-23F781FE72B8}" type="datetime1">
              <a:rPr lang="en-US" smtClean="0"/>
              <a:t>5/21/2019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C561A1FA-AF8D-40D5-924F-60D3B98E3498}" type="slidenum">
              <a:rPr lang="en-US" smtClean="0"/>
              <a:t>‹#›</a:t>
            </a:fld>
            <a:endParaRPr lang="en-US"/>
          </a:p>
        </p:txBody>
      </p:sp>
    </p:spTree>
    <p:extLst>
      <p:ext uri="{BB962C8B-B14F-4D97-AF65-F5344CB8AC3E}">
        <p14:creationId xmlns:p14="http://schemas.microsoft.com/office/powerpoint/2010/main" val="3639104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15CA3DF-4613-45E3-9F0E-6061F4EAC57B}"/>
              </a:ext>
            </a:extLst>
          </p:cNvPr>
          <p:cNvPicPr>
            <a:picLocks noChangeAspect="1"/>
          </p:cNvPicPr>
          <p:nvPr userDrawn="1"/>
        </p:nvPicPr>
        <p:blipFill rotWithShape="1">
          <a:blip r:embed="rId13"/>
          <a:srcRect b="25077"/>
          <a:stretch/>
        </p:blipFill>
        <p:spPr>
          <a:xfrm>
            <a:off x="1524" y="0"/>
            <a:ext cx="12188952"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688AE7-F83D-448B-9CCE-100E83C89A6C}" type="datetime1">
              <a:rPr lang="en-US" smtClean="0"/>
              <a:t>5/21/2019</a:t>
            </a:fld>
            <a:endParaRPr lang="en-US"/>
          </a:p>
        </p:txBody>
      </p:sp>
      <p:sp>
        <p:nvSpPr>
          <p:cNvPr id="6" name="Slide Number Placeholder 5"/>
          <p:cNvSpPr>
            <a:spLocks noGrp="1"/>
          </p:cNvSpPr>
          <p:nvPr>
            <p:ph type="sldNum" sz="quarter" idx="4"/>
          </p:nvPr>
        </p:nvSpPr>
        <p:spPr>
          <a:xfrm>
            <a:off x="4724400" y="6492875"/>
            <a:ext cx="2743200" cy="365125"/>
          </a:xfrm>
          <a:prstGeom prst="rect">
            <a:avLst/>
          </a:prstGeom>
        </p:spPr>
        <p:txBody>
          <a:bodyPr vert="horz" lIns="91440" tIns="45720" rIns="91440" bIns="0" rtlCol="0" anchor="ctr"/>
          <a:lstStyle>
            <a:lvl1pPr algn="ctr">
              <a:defRPr sz="1000">
                <a:solidFill>
                  <a:schemeClr val="tx1">
                    <a:tint val="75000"/>
                  </a:schemeClr>
                </a:solidFill>
                <a:latin typeface="Arial" panose="020B0604020202020204" pitchFamily="34" charset="0"/>
                <a:cs typeface="Arial" panose="020B0604020202020204" pitchFamily="34" charset="0"/>
              </a:defRPr>
            </a:lvl1pPr>
          </a:lstStyle>
          <a:p>
            <a:fld id="{C561A1FA-AF8D-40D5-924F-60D3B98E3498}" type="slidenum">
              <a:rPr lang="en-US" smtClean="0"/>
              <a:pPr/>
              <a:t>‹#›</a:t>
            </a:fld>
            <a:endParaRPr lang="en-US" dirty="0"/>
          </a:p>
        </p:txBody>
      </p:sp>
    </p:spTree>
    <p:extLst>
      <p:ext uri="{BB962C8B-B14F-4D97-AF65-F5344CB8AC3E}">
        <p14:creationId xmlns:p14="http://schemas.microsoft.com/office/powerpoint/2010/main" val="27781678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aifin-hkust.github.io/slides/Lecture04_mafs6010u.pdf" TargetMode="External"/><Relationship Id="rId13" Type="http://schemas.openxmlformats.org/officeDocument/2006/relationships/hyperlink" Target="https://piazza.com/ust.hk/spring2019/mafs6010u/resources" TargetMode="External"/><Relationship Id="rId18" Type="http://schemas.openxmlformats.org/officeDocument/2006/relationships/hyperlink" Target="https://aifin-hkust.github.io/slides/Lecture05_DeepLearning-B.pdf" TargetMode="External"/><Relationship Id="rId3" Type="http://schemas.openxmlformats.org/officeDocument/2006/relationships/hyperlink" Target="https://aifin-hkust.github.io/slides/Lecture02.pdf" TargetMode="External"/><Relationship Id="rId7" Type="http://schemas.openxmlformats.org/officeDocument/2006/relationships/hyperlink" Target="https://aifin-hkust.github.io/slides/HKUST%20-%20AI%20in%20Finance%20-%202019.02.22.pdf" TargetMode="External"/><Relationship Id="rId12" Type="http://schemas.openxmlformats.org/officeDocument/2006/relationships/hyperlink" Target="https://aifin-hkust.github.io/okex_future_BTC_USD_this_week_1H.csv" TargetMode="External"/><Relationship Id="rId17" Type="http://schemas.openxmlformats.org/officeDocument/2006/relationships/hyperlink" Target="https://aifin-hkust.github.io/slides/Lecture05_DeepLearning-A.pdf" TargetMode="External"/><Relationship Id="rId2" Type="http://schemas.openxmlformats.org/officeDocument/2006/relationships/hyperlink" Target="https://aifin-hkust.github.io/slides/HKUST%20-%20AI%20in%20Finance%20-%202019.02.01.pdf" TargetMode="External"/><Relationship Id="rId16" Type="http://schemas.openxmlformats.org/officeDocument/2006/relationships/hyperlink" Target="https://aifin-hkust.github.io/slides/HKUST%20-%20AI%20in%20Finance%20-%202019.03.15.pdf" TargetMode="External"/><Relationship Id="rId20" Type="http://schemas.openxmlformats.org/officeDocument/2006/relationships/hyperlink" Target="https://aifin-hkust.github.io/slides/Top%25i-Marketing%25Trends-Jeffrey-2019%25(V2)-HKUST-OP.pdf" TargetMode="External"/><Relationship Id="rId1" Type="http://schemas.openxmlformats.org/officeDocument/2006/relationships/slideLayout" Target="../slideLayouts/slideLayout2.xml"/><Relationship Id="rId6" Type="http://schemas.openxmlformats.org/officeDocument/2006/relationships/hyperlink" Target="http://www-bcf.usc.edu/~gareth/ISL/" TargetMode="External"/><Relationship Id="rId11" Type="http://schemas.openxmlformats.org/officeDocument/2006/relationships/hyperlink" Target="https://aifin-hkust.github.io/slides/Tutorial_for_Server.pdf" TargetMode="External"/><Relationship Id="rId5" Type="http://schemas.openxmlformats.org/officeDocument/2006/relationships/hyperlink" Target="https://aifin-hkust.github.io/slides/Lecture03_mafs6010u.pdf" TargetMode="External"/><Relationship Id="rId15" Type="http://schemas.openxmlformats.org/officeDocument/2006/relationships/hyperlink" Target="https://v.systems/" TargetMode="External"/><Relationship Id="rId10" Type="http://schemas.openxmlformats.org/officeDocument/2006/relationships/hyperlink" Target="https://aifin-hkust.github.io/slides/Tutorial1MAFS6010U.ipynb" TargetMode="External"/><Relationship Id="rId19" Type="http://schemas.openxmlformats.org/officeDocument/2006/relationships/hyperlink" Target="https://aifin-hkust.github.io/slides/Dr%25Jeffrey%25Hui%25-%25Profile%25-%25English%25-%2019-04.pdf" TargetMode="External"/><Relationship Id="rId4" Type="http://schemas.openxmlformats.org/officeDocument/2006/relationships/hyperlink" Target="https://aifin-hkust.github.io/slides/HKUST%20-%20AI%20in%20Finance%20-%202019.02.15.pdf" TargetMode="External"/><Relationship Id="rId9" Type="http://schemas.openxmlformats.org/officeDocument/2006/relationships/hyperlink" Target="https://aifin-hkust.github.io/slides/HKUST%20-%20AI%20in%20Finance%20-%202019.03.01.pdf" TargetMode="External"/><Relationship Id="rId14" Type="http://schemas.openxmlformats.org/officeDocument/2006/relationships/hyperlink" Target="https://aifin-hkust.github.io/slides/Alex_YANG.pdf"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Ceruleanacg/Personae/blob/master/README.md" TargetMode="External"/><Relationship Id="rId3" Type="http://schemas.openxmlformats.org/officeDocument/2006/relationships/hyperlink" Target="https://aifin-hkust.github.io/slides/HKUST%25-%25AI%25in%25Finance%25-%2019.03.29.pdf" TargetMode="External"/><Relationship Id="rId7" Type="http://schemas.openxmlformats.org/officeDocument/2006/relationships/hyperlink" Target="https://drive.google.com/drive/folders/1jBqUZgipKoATfdIlbDCTqY5nb7m3ewIw" TargetMode="External"/><Relationship Id="rId12" Type="http://schemas.openxmlformats.org/officeDocument/2006/relationships/hyperlink" Target="https://aifin-hkust.github.io/slides/" TargetMode="External"/><Relationship Id="rId2" Type="http://schemas.openxmlformats.org/officeDocument/2006/relationships/hyperlink" Target="https://aifin-hkust.github.io/slides/Lecture06_RNN-LSTM.pdf" TargetMode="External"/><Relationship Id="rId1" Type="http://schemas.openxmlformats.org/officeDocument/2006/relationships/slideLayout" Target="../slideLayouts/slideLayout2.xml"/><Relationship Id="rId6" Type="http://schemas.openxmlformats.org/officeDocument/2006/relationships/hyperlink" Target="https://aifin-hkust.github.io/slides/Lecture07c_rl_trading.pdf" TargetMode="External"/><Relationship Id="rId11" Type="http://schemas.openxmlformats.org/officeDocument/2006/relationships/hyperlink" Target="https://aifin-hkust.github.io/slides/Tutorial2-MAFS6010U.ipynb" TargetMode="External"/><Relationship Id="rId5" Type="http://schemas.openxmlformats.org/officeDocument/2006/relationships/hyperlink" Target="https://aifin-hkust.github.io/slides/Lecture07b_Cyril.pdf" TargetMode="External"/><Relationship Id="rId10" Type="http://schemas.openxmlformats.org/officeDocument/2006/relationships/hyperlink" Target="https://www.bloomberg.com/research/stocks/private/person.asp?personId=282763969&amp;privcapId=43605455" TargetMode="External"/><Relationship Id="rId4" Type="http://schemas.openxmlformats.org/officeDocument/2006/relationships/hyperlink" Target="https://aifin-hkust.github.io/slides/Lecture07_Reinforcement.pdf" TargetMode="External"/><Relationship Id="rId9" Type="http://schemas.openxmlformats.org/officeDocument/2006/relationships/hyperlink" Target="https://aifin-hkust.github.io/slides/Lecture08_Generative.pdf"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FB98D5-63E5-496B-BD3B-AA5363D3DA5E}"/>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p:blipFill>
        <p:spPr>
          <a:xfrm>
            <a:off x="0" y="3810"/>
            <a:ext cx="12192000" cy="6850380"/>
          </a:xfrm>
          <a:prstGeom prst="rect">
            <a:avLst/>
          </a:prstGeom>
        </p:spPr>
      </p:pic>
      <p:sp>
        <p:nvSpPr>
          <p:cNvPr id="13" name="Title 1">
            <a:extLst>
              <a:ext uri="{FF2B5EF4-FFF2-40B4-BE49-F238E27FC236}">
                <a16:creationId xmlns:a16="http://schemas.microsoft.com/office/drawing/2014/main" id="{8228F670-770A-4B67-AD88-7B426DE069BD}"/>
              </a:ext>
            </a:extLst>
          </p:cNvPr>
          <p:cNvSpPr>
            <a:spLocks noGrp="1"/>
          </p:cNvSpPr>
          <p:nvPr>
            <p:ph type="title"/>
          </p:nvPr>
        </p:nvSpPr>
        <p:spPr>
          <a:xfrm>
            <a:off x="711200" y="2759587"/>
            <a:ext cx="10769600" cy="1338828"/>
          </a:xfrm>
        </p:spPr>
        <p:txBody>
          <a:bodyPr>
            <a:spAutoFit/>
          </a:bodyPr>
          <a:lstStyle/>
          <a:p>
            <a:pPr algn="ctr"/>
            <a:r>
              <a:rPr lang="en-US" sz="3000" b="1" dirty="0">
                <a:solidFill>
                  <a:schemeClr val="bg1"/>
                </a:solidFill>
                <a:latin typeface="Arial" panose="020B0604020202020204" pitchFamily="34" charset="0"/>
                <a:cs typeface="Arial" panose="020B0604020202020204" pitchFamily="34" charset="0"/>
              </a:rPr>
              <a:t>Artificial Intelligence in Finance</a:t>
            </a:r>
            <a:br>
              <a:rPr lang="en-US" sz="3000" b="1" dirty="0">
                <a:solidFill>
                  <a:schemeClr val="bg1"/>
                </a:solidFill>
                <a:latin typeface="Arial" panose="020B0604020202020204" pitchFamily="34" charset="0"/>
                <a:cs typeface="Arial" panose="020B0604020202020204" pitchFamily="34" charset="0"/>
              </a:rPr>
            </a:br>
            <a:r>
              <a:rPr lang="en-US" sz="3000" b="1" dirty="0">
                <a:solidFill>
                  <a:schemeClr val="bg1"/>
                </a:solidFill>
                <a:latin typeface="Edwardian Script ITC" panose="030303020407070D0804" pitchFamily="66" charset="0"/>
                <a:cs typeface="Arial" panose="020B0604020202020204" pitchFamily="34" charset="0"/>
              </a:rPr>
              <a:t>at</a:t>
            </a:r>
            <a:br>
              <a:rPr lang="en-US" sz="3000" b="1" dirty="0">
                <a:solidFill>
                  <a:schemeClr val="bg1"/>
                </a:solidFill>
                <a:latin typeface="Arial" panose="020B0604020202020204" pitchFamily="34" charset="0"/>
                <a:cs typeface="Arial" panose="020B0604020202020204" pitchFamily="34" charset="0"/>
              </a:rPr>
            </a:br>
            <a:r>
              <a:rPr lang="en-US" sz="3000" b="1" dirty="0">
                <a:solidFill>
                  <a:schemeClr val="bg1"/>
                </a:solidFill>
                <a:latin typeface="Arial" panose="020B0604020202020204" pitchFamily="34" charset="0"/>
                <a:cs typeface="Arial" panose="020B0604020202020204" pitchFamily="34" charset="0"/>
              </a:rPr>
              <a:t>Hong Kong University of Science and Technology</a:t>
            </a:r>
            <a:endParaRPr lang="en-US" sz="3000" b="1" dirty="0">
              <a:solidFill>
                <a:schemeClr val="bg1"/>
              </a:solidFill>
              <a:latin typeface="Microsoft YaHei" panose="020B0503020204020204" pitchFamily="34" charset="-122"/>
              <a:ea typeface="Microsoft YaHei" panose="020B0503020204020204" pitchFamily="34" charset="-122"/>
              <a:cs typeface="Microsoft Himalaya" panose="01010100010101010101" pitchFamily="2" charset="0"/>
            </a:endParaRPr>
          </a:p>
        </p:txBody>
      </p:sp>
    </p:spTree>
    <p:extLst>
      <p:ext uri="{BB962C8B-B14F-4D97-AF65-F5344CB8AC3E}">
        <p14:creationId xmlns:p14="http://schemas.microsoft.com/office/powerpoint/2010/main" val="771398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EC8E6B-7233-468C-8923-076A4876511F}"/>
              </a:ext>
            </a:extLst>
          </p:cNvPr>
          <p:cNvSpPr>
            <a:spLocks noGrp="1"/>
          </p:cNvSpPr>
          <p:nvPr>
            <p:ph type="sldNum" sz="quarter" idx="12"/>
          </p:nvPr>
        </p:nvSpPr>
        <p:spPr/>
        <p:txBody>
          <a:bodyPr/>
          <a:lstStyle/>
          <a:p>
            <a:fld id="{C561A1FA-AF8D-40D5-924F-60D3B98E3498}" type="slidenum">
              <a:rPr lang="en-US" smtClean="0"/>
              <a:t>10</a:t>
            </a:fld>
            <a:endParaRPr lang="en-US"/>
          </a:p>
        </p:txBody>
      </p:sp>
      <p:sp>
        <p:nvSpPr>
          <p:cNvPr id="6" name="TextBox 5">
            <a:extLst>
              <a:ext uri="{FF2B5EF4-FFF2-40B4-BE49-F238E27FC236}">
                <a16:creationId xmlns:a16="http://schemas.microsoft.com/office/drawing/2014/main" id="{40E30A33-728F-4C53-9759-8AE4EA6DD90C}"/>
              </a:ext>
            </a:extLst>
          </p:cNvPr>
          <p:cNvSpPr txBox="1"/>
          <p:nvPr/>
        </p:nvSpPr>
        <p:spPr>
          <a:xfrm>
            <a:off x="838200" y="6373611"/>
            <a:ext cx="10515600" cy="238527"/>
          </a:xfrm>
          <a:prstGeom prst="rect">
            <a:avLst/>
          </a:prstGeom>
          <a:noFill/>
        </p:spPr>
        <p:txBody>
          <a:bodyPr wrap="square" rtlCol="0" anchor="b">
            <a:spAutoFit/>
          </a:bodyPr>
          <a:lstStyle/>
          <a:p>
            <a:r>
              <a:rPr lang="en-US" sz="950" dirty="0">
                <a:latin typeface="Arial" panose="020B0604020202020204" pitchFamily="34" charset="0"/>
                <a:cs typeface="Arial" panose="020B0604020202020204" pitchFamily="34" charset="0"/>
              </a:rPr>
              <a:t>Credits: https://leonardoaraujosantos.gitbooks.io/artificial-inteligence/content/convolution.html, https://www.kaggle.com/shivamb/3d-convolutions-understanding-use-case</a:t>
            </a:r>
          </a:p>
        </p:txBody>
      </p:sp>
      <p:sp>
        <p:nvSpPr>
          <p:cNvPr id="7" name="Title 1">
            <a:extLst>
              <a:ext uri="{FF2B5EF4-FFF2-40B4-BE49-F238E27FC236}">
                <a16:creationId xmlns:a16="http://schemas.microsoft.com/office/drawing/2014/main" id="{852B2D0C-AA1C-4857-8F97-50D1DD476A5A}"/>
              </a:ext>
            </a:extLst>
          </p:cNvPr>
          <p:cNvSpPr>
            <a:spLocks noGrp="1"/>
          </p:cNvSpPr>
          <p:nvPr>
            <p:ph type="title"/>
          </p:nvPr>
        </p:nvSpPr>
        <p:spPr>
          <a:xfrm>
            <a:off x="838200" y="365125"/>
            <a:ext cx="10515600" cy="1325563"/>
          </a:xfrm>
        </p:spPr>
        <p:txBody>
          <a:bodyPr/>
          <a:lstStyle/>
          <a:p>
            <a:r>
              <a:rPr lang="en-US" dirty="0"/>
              <a:t>Convolution: 2D &amp; 3D</a:t>
            </a:r>
            <a:endParaRPr lang="en-HK" dirty="0"/>
          </a:p>
        </p:txBody>
      </p:sp>
      <p:pic>
        <p:nvPicPr>
          <p:cNvPr id="9" name="Picture 8">
            <a:extLst>
              <a:ext uri="{FF2B5EF4-FFF2-40B4-BE49-F238E27FC236}">
                <a16:creationId xmlns:a16="http://schemas.microsoft.com/office/drawing/2014/main" id="{DF2B7684-0BF5-4EBD-8886-1682105B20EB}"/>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38200" y="1885473"/>
            <a:ext cx="4997757" cy="3648552"/>
          </a:xfrm>
          <a:prstGeom prst="rect">
            <a:avLst/>
          </a:prstGeom>
        </p:spPr>
      </p:pic>
      <p:pic>
        <p:nvPicPr>
          <p:cNvPr id="2" name="Picture 1">
            <a:extLst>
              <a:ext uri="{FF2B5EF4-FFF2-40B4-BE49-F238E27FC236}">
                <a16:creationId xmlns:a16="http://schemas.microsoft.com/office/drawing/2014/main" id="{0497197D-2E7C-4749-BD3A-25164818C97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6226323" y="2338149"/>
            <a:ext cx="5127477" cy="2743200"/>
          </a:xfrm>
          <a:prstGeom prst="rect">
            <a:avLst/>
          </a:prstGeom>
        </p:spPr>
      </p:pic>
    </p:spTree>
    <p:extLst>
      <p:ext uri="{BB962C8B-B14F-4D97-AF65-F5344CB8AC3E}">
        <p14:creationId xmlns:p14="http://schemas.microsoft.com/office/powerpoint/2010/main" val="217170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D8A891D-9D2A-4A11-8D40-F6AF37471AE8}"/>
              </a:ext>
            </a:extLst>
          </p:cNvPr>
          <p:cNvSpPr>
            <a:spLocks noGrp="1"/>
          </p:cNvSpPr>
          <p:nvPr>
            <p:ph type="sldNum" sz="quarter" idx="12"/>
          </p:nvPr>
        </p:nvSpPr>
        <p:spPr/>
        <p:txBody>
          <a:bodyPr/>
          <a:lstStyle/>
          <a:p>
            <a:fld id="{C561A1FA-AF8D-40D5-924F-60D3B98E3498}" type="slidenum">
              <a:rPr lang="en-US" smtClean="0"/>
              <a:t>11</a:t>
            </a:fld>
            <a:endParaRPr lang="en-US"/>
          </a:p>
        </p:txBody>
      </p:sp>
      <p:pic>
        <p:nvPicPr>
          <p:cNvPr id="6" name="Picture 5">
            <a:extLst>
              <a:ext uri="{FF2B5EF4-FFF2-40B4-BE49-F238E27FC236}">
                <a16:creationId xmlns:a16="http://schemas.microsoft.com/office/drawing/2014/main" id="{7148F666-337D-4522-9FA1-D57D50465B3C}"/>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52400" y="1597788"/>
            <a:ext cx="5760720" cy="3431241"/>
          </a:xfrm>
          <a:prstGeom prst="rect">
            <a:avLst/>
          </a:prstGeom>
        </p:spPr>
      </p:pic>
      <p:pic>
        <p:nvPicPr>
          <p:cNvPr id="7" name="Picture 6">
            <a:extLst>
              <a:ext uri="{FF2B5EF4-FFF2-40B4-BE49-F238E27FC236}">
                <a16:creationId xmlns:a16="http://schemas.microsoft.com/office/drawing/2014/main" id="{663F6848-64DB-4483-9560-BB141D54C443}"/>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913120" y="1597787"/>
            <a:ext cx="6126480" cy="4895088"/>
          </a:xfrm>
          <a:prstGeom prst="rect">
            <a:avLst/>
          </a:prstGeom>
        </p:spPr>
      </p:pic>
      <p:sp>
        <p:nvSpPr>
          <p:cNvPr id="9" name="Title 1">
            <a:extLst>
              <a:ext uri="{FF2B5EF4-FFF2-40B4-BE49-F238E27FC236}">
                <a16:creationId xmlns:a16="http://schemas.microsoft.com/office/drawing/2014/main" id="{92E9C91A-2793-4C05-A88D-1BC5928D52E8}"/>
              </a:ext>
            </a:extLst>
          </p:cNvPr>
          <p:cNvSpPr>
            <a:spLocks noGrp="1"/>
          </p:cNvSpPr>
          <p:nvPr>
            <p:ph type="title"/>
          </p:nvPr>
        </p:nvSpPr>
        <p:spPr>
          <a:xfrm>
            <a:off x="838200" y="365125"/>
            <a:ext cx="10515600" cy="1325563"/>
          </a:xfrm>
        </p:spPr>
        <p:txBody>
          <a:bodyPr/>
          <a:lstStyle/>
          <a:p>
            <a:r>
              <a:rPr lang="en-US" dirty="0" err="1"/>
              <a:t>Explainability</a:t>
            </a:r>
            <a:r>
              <a:rPr lang="en-US" dirty="0"/>
              <a:t> &amp; Usability </a:t>
            </a:r>
            <a:endParaRPr lang="en-HK" dirty="0"/>
          </a:p>
        </p:txBody>
      </p:sp>
    </p:spTree>
    <p:extLst>
      <p:ext uri="{BB962C8B-B14F-4D97-AF65-F5344CB8AC3E}">
        <p14:creationId xmlns:p14="http://schemas.microsoft.com/office/powerpoint/2010/main" val="355958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011BF-E594-4E64-81C5-D39EDDB955FA}"/>
              </a:ext>
            </a:extLst>
          </p:cNvPr>
          <p:cNvSpPr>
            <a:spLocks noGrp="1"/>
          </p:cNvSpPr>
          <p:nvPr>
            <p:ph type="title"/>
          </p:nvPr>
        </p:nvSpPr>
        <p:spPr/>
        <p:txBody>
          <a:bodyPr/>
          <a:lstStyle/>
          <a:p>
            <a:r>
              <a:rPr lang="en-US" dirty="0"/>
              <a:t>Adversarial Examples in Deep Learning</a:t>
            </a:r>
            <a:endParaRPr lang="en-HK" dirty="0"/>
          </a:p>
        </p:txBody>
      </p:sp>
      <p:sp>
        <p:nvSpPr>
          <p:cNvPr id="4" name="Slide Number Placeholder 3">
            <a:extLst>
              <a:ext uri="{FF2B5EF4-FFF2-40B4-BE49-F238E27FC236}">
                <a16:creationId xmlns:a16="http://schemas.microsoft.com/office/drawing/2014/main" id="{694E2079-9C4B-48A5-A42F-B0BDAD753FB0}"/>
              </a:ext>
            </a:extLst>
          </p:cNvPr>
          <p:cNvSpPr>
            <a:spLocks noGrp="1"/>
          </p:cNvSpPr>
          <p:nvPr>
            <p:ph type="sldNum" sz="quarter" idx="12"/>
          </p:nvPr>
        </p:nvSpPr>
        <p:spPr/>
        <p:txBody>
          <a:bodyPr/>
          <a:lstStyle/>
          <a:p>
            <a:fld id="{C561A1FA-AF8D-40D5-924F-60D3B98E3498}" type="slidenum">
              <a:rPr lang="en-US" smtClean="0"/>
              <a:t>12</a:t>
            </a:fld>
            <a:endParaRPr lang="en-US"/>
          </a:p>
        </p:txBody>
      </p:sp>
      <p:pic>
        <p:nvPicPr>
          <p:cNvPr id="5" name="Picture 4">
            <a:extLst>
              <a:ext uri="{FF2B5EF4-FFF2-40B4-BE49-F238E27FC236}">
                <a16:creationId xmlns:a16="http://schemas.microsoft.com/office/drawing/2014/main" id="{DF52F15D-722F-4D0B-9905-9EBEBA7D1254}"/>
              </a:ext>
            </a:extLst>
          </p:cNvPr>
          <p:cNvPicPr>
            <a:picLocks noChangeAspect="1"/>
          </p:cNvPicPr>
          <p:nvPr/>
        </p:nvPicPr>
        <p:blipFill rotWithShape="1">
          <a:blip r:embed="rId2">
            <a:clrChange>
              <a:clrFrom>
                <a:srgbClr val="FFFFFF"/>
              </a:clrFrom>
              <a:clrTo>
                <a:srgbClr val="FFFFFF">
                  <a:alpha val="0"/>
                </a:srgbClr>
              </a:clrTo>
            </a:clrChange>
          </a:blip>
          <a:srcRect b="7677"/>
          <a:stretch/>
        </p:blipFill>
        <p:spPr>
          <a:xfrm>
            <a:off x="2954481" y="1341518"/>
            <a:ext cx="6283037" cy="5220632"/>
          </a:xfrm>
          <a:prstGeom prst="rect">
            <a:avLst/>
          </a:prstGeom>
        </p:spPr>
      </p:pic>
    </p:spTree>
    <p:extLst>
      <p:ext uri="{BB962C8B-B14F-4D97-AF65-F5344CB8AC3E}">
        <p14:creationId xmlns:p14="http://schemas.microsoft.com/office/powerpoint/2010/main" val="2486002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6C89C2-390B-4DA3-B8A1-E4BE1DF27FA4}"/>
              </a:ext>
            </a:extLst>
          </p:cNvPr>
          <p:cNvPicPr>
            <a:picLocks noChangeAspect="1"/>
          </p:cNvPicPr>
          <p:nvPr/>
        </p:nvPicPr>
        <p:blipFill rotWithShape="1">
          <a:blip r:embed="rId2"/>
          <a:srcRect l="32689" t="4507" r="34011" b="4507"/>
          <a:stretch/>
        </p:blipFill>
        <p:spPr>
          <a:xfrm>
            <a:off x="4066032" y="0"/>
            <a:ext cx="4059936" cy="6858000"/>
          </a:xfrm>
          <a:prstGeom prst="rect">
            <a:avLst/>
          </a:prstGeom>
        </p:spPr>
      </p:pic>
      <p:pic>
        <p:nvPicPr>
          <p:cNvPr id="7" name="Picture 6">
            <a:extLst>
              <a:ext uri="{FF2B5EF4-FFF2-40B4-BE49-F238E27FC236}">
                <a16:creationId xmlns:a16="http://schemas.microsoft.com/office/drawing/2014/main" id="{189FC32D-5C64-48C2-B53A-8C4B3E9FCA10}"/>
              </a:ext>
            </a:extLst>
          </p:cNvPr>
          <p:cNvPicPr>
            <a:picLocks noChangeAspect="1"/>
          </p:cNvPicPr>
          <p:nvPr/>
        </p:nvPicPr>
        <p:blipFill rotWithShape="1">
          <a:blip r:embed="rId3"/>
          <a:srcRect l="22209" r="11190"/>
          <a:stretch/>
        </p:blipFill>
        <p:spPr>
          <a:xfrm>
            <a:off x="6096" y="0"/>
            <a:ext cx="4059936" cy="6858000"/>
          </a:xfrm>
          <a:prstGeom prst="rect">
            <a:avLst/>
          </a:prstGeom>
        </p:spPr>
      </p:pic>
      <p:pic>
        <p:nvPicPr>
          <p:cNvPr id="9" name="Picture 8">
            <a:extLst>
              <a:ext uri="{FF2B5EF4-FFF2-40B4-BE49-F238E27FC236}">
                <a16:creationId xmlns:a16="http://schemas.microsoft.com/office/drawing/2014/main" id="{45A49FFA-120E-4E63-8367-1FC2074097BD}"/>
              </a:ext>
            </a:extLst>
          </p:cNvPr>
          <p:cNvPicPr>
            <a:picLocks noChangeAspect="1"/>
          </p:cNvPicPr>
          <p:nvPr/>
        </p:nvPicPr>
        <p:blipFill rotWithShape="1">
          <a:blip r:embed="rId4"/>
          <a:srcRect l="33310" r="33389"/>
          <a:stretch/>
        </p:blipFill>
        <p:spPr>
          <a:xfrm>
            <a:off x="8125968" y="0"/>
            <a:ext cx="4059936" cy="6858000"/>
          </a:xfrm>
          <a:prstGeom prst="rect">
            <a:avLst/>
          </a:prstGeom>
        </p:spPr>
      </p:pic>
      <p:cxnSp>
        <p:nvCxnSpPr>
          <p:cNvPr id="13" name="Straight Connector 12">
            <a:extLst>
              <a:ext uri="{FF2B5EF4-FFF2-40B4-BE49-F238E27FC236}">
                <a16:creationId xmlns:a16="http://schemas.microsoft.com/office/drawing/2014/main" id="{9DBA440A-43C8-49D1-B3E0-E4B66E39F5CF}"/>
              </a:ext>
            </a:extLst>
          </p:cNvPr>
          <p:cNvCxnSpPr/>
          <p:nvPr/>
        </p:nvCxnSpPr>
        <p:spPr>
          <a:xfrm flipV="1">
            <a:off x="8125968" y="0"/>
            <a:ext cx="0" cy="68580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F99CEE9-D176-4699-852F-CA343DCA4BBA}"/>
              </a:ext>
            </a:extLst>
          </p:cNvPr>
          <p:cNvCxnSpPr/>
          <p:nvPr/>
        </p:nvCxnSpPr>
        <p:spPr>
          <a:xfrm flipV="1">
            <a:off x="4066032" y="0"/>
            <a:ext cx="0" cy="68580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CFF31AA5-F752-41CE-A7DF-0FBDFB04D224}"/>
              </a:ext>
            </a:extLst>
          </p:cNvPr>
          <p:cNvSpPr>
            <a:spLocks noGrp="1"/>
          </p:cNvSpPr>
          <p:nvPr>
            <p:ph type="sldNum" sz="quarter" idx="12"/>
          </p:nvPr>
        </p:nvSpPr>
        <p:spPr/>
        <p:txBody>
          <a:bodyPr/>
          <a:lstStyle/>
          <a:p>
            <a:fld id="{C561A1FA-AF8D-40D5-924F-60D3B98E3498}" type="slidenum">
              <a:rPr lang="en-US" smtClean="0"/>
              <a:t>13</a:t>
            </a:fld>
            <a:endParaRPr lang="en-US" dirty="0"/>
          </a:p>
        </p:txBody>
      </p:sp>
      <p:grpSp>
        <p:nvGrpSpPr>
          <p:cNvPr id="2" name="Group 1">
            <a:extLst>
              <a:ext uri="{FF2B5EF4-FFF2-40B4-BE49-F238E27FC236}">
                <a16:creationId xmlns:a16="http://schemas.microsoft.com/office/drawing/2014/main" id="{00749379-379B-45C8-8074-E2576CEE2BAC}"/>
              </a:ext>
            </a:extLst>
          </p:cNvPr>
          <p:cNvGrpSpPr/>
          <p:nvPr/>
        </p:nvGrpSpPr>
        <p:grpSpPr>
          <a:xfrm>
            <a:off x="6096" y="2148840"/>
            <a:ext cx="4059936" cy="2560320"/>
            <a:chOff x="6096" y="2125980"/>
            <a:chExt cx="4059936" cy="2560320"/>
          </a:xfrm>
        </p:grpSpPr>
        <p:sp>
          <p:nvSpPr>
            <p:cNvPr id="8" name="TextBox 7">
              <a:extLst>
                <a:ext uri="{FF2B5EF4-FFF2-40B4-BE49-F238E27FC236}">
                  <a16:creationId xmlns:a16="http://schemas.microsoft.com/office/drawing/2014/main" id="{F90182B8-4FB5-4AD0-8E0D-6D7350848933}"/>
                </a:ext>
              </a:extLst>
            </p:cNvPr>
            <p:cNvSpPr txBox="1"/>
            <p:nvPr/>
          </p:nvSpPr>
          <p:spPr>
            <a:xfrm>
              <a:off x="6096" y="2857500"/>
              <a:ext cx="4059936" cy="1828800"/>
            </a:xfrm>
            <a:prstGeom prst="rect">
              <a:avLst/>
            </a:prstGeom>
            <a:solidFill>
              <a:schemeClr val="bg1">
                <a:alpha val="80000"/>
              </a:schemeClr>
            </a:solidFill>
          </p:spPr>
          <p:txBody>
            <a:bodyPr wrap="square" tIns="182880" bIns="182880" rtlCol="0" anchor="ctr">
              <a:noAutofit/>
            </a:bodyPr>
            <a:lstStyle/>
            <a:p>
              <a:pPr algn="ctr"/>
              <a:r>
                <a:rPr lang="en-US" dirty="0">
                  <a:latin typeface="Arial" panose="020B0604020202020204" pitchFamily="34" charset="0"/>
                  <a:ea typeface="Microsoft YaHei" panose="020B0503020204020204" pitchFamily="34" charset="-122"/>
                  <a:cs typeface="Arial" panose="020B0604020202020204" pitchFamily="34" charset="0"/>
                </a:rPr>
                <a:t>Hypothetical Scenario Generator</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假设场景生成器</a:t>
              </a:r>
              <a:endParaRPr lang="en-US" dirty="0">
                <a:latin typeface="Arial" panose="020B0604020202020204" pitchFamily="34" charset="0"/>
                <a:ea typeface="Microsoft YaHei" panose="020B0503020204020204" pitchFamily="34" charset="-122"/>
                <a:cs typeface="Arial" panose="020B0604020202020204" pitchFamily="34" charset="0"/>
              </a:endParaRPr>
            </a:p>
            <a:p>
              <a:pPr algn="ctr"/>
              <a:r>
                <a:rPr lang="en-US" dirty="0">
                  <a:latin typeface="Arial" panose="020B0604020202020204" pitchFamily="34" charset="0"/>
                  <a:ea typeface="Microsoft YaHei" panose="020B0503020204020204" pitchFamily="34" charset="-122"/>
                  <a:cs typeface="Arial" panose="020B0604020202020204" pitchFamily="34" charset="0"/>
                </a:rPr>
                <a:t>Symbolic Reasoning</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符号推理</a:t>
              </a:r>
              <a:endParaRPr lang="en-US" dirty="0">
                <a:latin typeface="Arial" panose="020B0604020202020204" pitchFamily="34" charset="0"/>
                <a:ea typeface="Microsoft YaHei" panose="020B0503020204020204" pitchFamily="34" charset="-122"/>
                <a:cs typeface="Arial" panose="020B0604020202020204" pitchFamily="34" charset="0"/>
              </a:endParaRPr>
            </a:p>
            <a:p>
              <a:pPr algn="ctr"/>
              <a:r>
                <a:rPr lang="en-US" dirty="0">
                  <a:latin typeface="Arial" panose="020B0604020202020204" pitchFamily="34" charset="0"/>
                  <a:ea typeface="Microsoft YaHei" panose="020B0503020204020204" pitchFamily="34" charset="-122"/>
                  <a:cs typeface="Arial" panose="020B0604020202020204" pitchFamily="34" charset="0"/>
                </a:rPr>
                <a:t>Reinforcement Learning</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强化学习</a:t>
              </a:r>
              <a:endParaRPr lang="en-US" dirty="0">
                <a:latin typeface="Arial" panose="020B0604020202020204" pitchFamily="34" charset="0"/>
                <a:ea typeface="Microsoft YaHei" panose="020B0503020204020204" pitchFamily="34" charset="-122"/>
                <a:cs typeface="Arial" panose="020B0604020202020204" pitchFamily="34" charset="0"/>
              </a:endParaRPr>
            </a:p>
          </p:txBody>
        </p:sp>
        <p:sp>
          <p:nvSpPr>
            <p:cNvPr id="11" name="TextBox 10">
              <a:extLst>
                <a:ext uri="{FF2B5EF4-FFF2-40B4-BE49-F238E27FC236}">
                  <a16:creationId xmlns:a16="http://schemas.microsoft.com/office/drawing/2014/main" id="{6259D5BB-65D6-4A23-AC9A-111A47D1CAD6}"/>
                </a:ext>
              </a:extLst>
            </p:cNvPr>
            <p:cNvSpPr txBox="1"/>
            <p:nvPr/>
          </p:nvSpPr>
          <p:spPr>
            <a:xfrm>
              <a:off x="6096" y="2125980"/>
              <a:ext cx="4059936" cy="731520"/>
            </a:xfrm>
            <a:prstGeom prst="rect">
              <a:avLst/>
            </a:prstGeom>
            <a:solidFill>
              <a:srgbClr val="0033D6">
                <a:alpha val="80000"/>
              </a:srgbClr>
            </a:solidFill>
          </p:spPr>
          <p:txBody>
            <a:bodyPr wrap="square" tIns="182880" bIns="182880" rtlCol="0" anchor="ctr">
              <a:noAutofit/>
            </a:bodyPr>
            <a:lstStyle/>
            <a:p>
              <a:pPr algn="ctr"/>
              <a:r>
                <a:rPr 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Predictive Maintenance</a:t>
              </a:r>
            </a:p>
            <a:p>
              <a:pPr algn="ctr"/>
              <a:r>
                <a:rPr lang="zh-CN" alt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预测性维护</a:t>
              </a:r>
              <a:endParaRPr lang="en-US" b="1" dirty="0">
                <a:solidFill>
                  <a:schemeClr val="bg1"/>
                </a:solidFill>
                <a:latin typeface="Arial" panose="020B0604020202020204" pitchFamily="34" charset="0"/>
                <a:ea typeface="Microsoft YaHei" panose="020B0503020204020204" pitchFamily="34" charset="-122"/>
                <a:cs typeface="Arial" panose="020B0604020202020204" pitchFamily="34" charset="0"/>
              </a:endParaRPr>
            </a:p>
          </p:txBody>
        </p:sp>
      </p:grpSp>
      <p:grpSp>
        <p:nvGrpSpPr>
          <p:cNvPr id="15" name="Group 14">
            <a:extLst>
              <a:ext uri="{FF2B5EF4-FFF2-40B4-BE49-F238E27FC236}">
                <a16:creationId xmlns:a16="http://schemas.microsoft.com/office/drawing/2014/main" id="{522BF1DB-8097-48A7-848F-B7C856F51D4C}"/>
              </a:ext>
            </a:extLst>
          </p:cNvPr>
          <p:cNvGrpSpPr/>
          <p:nvPr/>
        </p:nvGrpSpPr>
        <p:grpSpPr>
          <a:xfrm>
            <a:off x="4066032" y="2148840"/>
            <a:ext cx="4059936" cy="2560320"/>
            <a:chOff x="6096" y="2125980"/>
            <a:chExt cx="4059936" cy="2560320"/>
          </a:xfrm>
        </p:grpSpPr>
        <p:sp>
          <p:nvSpPr>
            <p:cNvPr id="16" name="TextBox 15">
              <a:extLst>
                <a:ext uri="{FF2B5EF4-FFF2-40B4-BE49-F238E27FC236}">
                  <a16:creationId xmlns:a16="http://schemas.microsoft.com/office/drawing/2014/main" id="{8870D3ED-64B8-444D-B75C-22B5070AA62D}"/>
                </a:ext>
              </a:extLst>
            </p:cNvPr>
            <p:cNvSpPr txBox="1"/>
            <p:nvPr/>
          </p:nvSpPr>
          <p:spPr>
            <a:xfrm>
              <a:off x="6096" y="2857500"/>
              <a:ext cx="4059936" cy="1828800"/>
            </a:xfrm>
            <a:prstGeom prst="rect">
              <a:avLst/>
            </a:prstGeom>
            <a:solidFill>
              <a:schemeClr val="bg1">
                <a:alpha val="80000"/>
              </a:schemeClr>
            </a:solidFill>
          </p:spPr>
          <p:txBody>
            <a:bodyPr wrap="square" tIns="182880" bIns="182880" rtlCol="0" anchor="ctr">
              <a:noAutofit/>
            </a:bodyPr>
            <a:lstStyle/>
            <a:p>
              <a:pPr algn="ctr"/>
              <a:r>
                <a:rPr lang="en-US" dirty="0">
                  <a:latin typeface="Arial" panose="020B0604020202020204" pitchFamily="34" charset="0"/>
                  <a:ea typeface="Microsoft YaHei" panose="020B0503020204020204" pitchFamily="34" charset="-122"/>
                  <a:cs typeface="Arial" panose="020B0604020202020204" pitchFamily="34" charset="0"/>
                </a:rPr>
                <a:t>Generative Adversarial Networks</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生成对抗网络</a:t>
              </a:r>
            </a:p>
            <a:p>
              <a:pPr algn="ctr"/>
              <a:r>
                <a:rPr lang="en-US" dirty="0">
                  <a:latin typeface="Arial" panose="020B0604020202020204" pitchFamily="34" charset="0"/>
                  <a:ea typeface="Microsoft YaHei" panose="020B0503020204020204" pitchFamily="34" charset="-122"/>
                  <a:cs typeface="Arial" panose="020B0604020202020204" pitchFamily="34" charset="0"/>
                </a:rPr>
                <a:t>Computational Biology</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计算生物学</a:t>
              </a:r>
            </a:p>
            <a:p>
              <a:pPr algn="ctr"/>
              <a:r>
                <a:rPr lang="en-US" dirty="0">
                  <a:latin typeface="Arial" panose="020B0604020202020204" pitchFamily="34" charset="0"/>
                  <a:ea typeface="Microsoft YaHei" panose="020B0503020204020204" pitchFamily="34" charset="-122"/>
                  <a:cs typeface="Arial" panose="020B0604020202020204" pitchFamily="34" charset="0"/>
                </a:rPr>
                <a:t>Convolutional Neural Networks</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卷积神经网络</a:t>
              </a:r>
            </a:p>
          </p:txBody>
        </p:sp>
        <p:sp>
          <p:nvSpPr>
            <p:cNvPr id="17" name="TextBox 16">
              <a:extLst>
                <a:ext uri="{FF2B5EF4-FFF2-40B4-BE49-F238E27FC236}">
                  <a16:creationId xmlns:a16="http://schemas.microsoft.com/office/drawing/2014/main" id="{478E70A0-6810-462C-8AAD-B45F9E5F4CF1}"/>
                </a:ext>
              </a:extLst>
            </p:cNvPr>
            <p:cNvSpPr txBox="1"/>
            <p:nvPr/>
          </p:nvSpPr>
          <p:spPr>
            <a:xfrm>
              <a:off x="6096" y="2125980"/>
              <a:ext cx="4059936" cy="731520"/>
            </a:xfrm>
            <a:prstGeom prst="rect">
              <a:avLst/>
            </a:prstGeom>
            <a:solidFill>
              <a:srgbClr val="0033D6">
                <a:alpha val="80000"/>
              </a:srgbClr>
            </a:solidFill>
          </p:spPr>
          <p:txBody>
            <a:bodyPr wrap="square" tIns="182880" bIns="182880" rtlCol="0" anchor="ctr">
              <a:noAutofit/>
            </a:bodyPr>
            <a:lstStyle/>
            <a:p>
              <a:pPr algn="ctr"/>
              <a:r>
                <a:rPr 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Drug Discovery</a:t>
              </a:r>
            </a:p>
            <a:p>
              <a:pPr algn="ctr"/>
              <a:r>
                <a:rPr lang="zh-CN" alt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药物研发</a:t>
              </a:r>
            </a:p>
          </p:txBody>
        </p:sp>
      </p:grpSp>
      <p:grpSp>
        <p:nvGrpSpPr>
          <p:cNvPr id="18" name="Group 17">
            <a:extLst>
              <a:ext uri="{FF2B5EF4-FFF2-40B4-BE49-F238E27FC236}">
                <a16:creationId xmlns:a16="http://schemas.microsoft.com/office/drawing/2014/main" id="{284130EA-1D66-4310-A420-E89E8D0CED32}"/>
              </a:ext>
            </a:extLst>
          </p:cNvPr>
          <p:cNvGrpSpPr/>
          <p:nvPr/>
        </p:nvGrpSpPr>
        <p:grpSpPr>
          <a:xfrm>
            <a:off x="8125967" y="2148840"/>
            <a:ext cx="4059936" cy="2560320"/>
            <a:chOff x="6096" y="2125980"/>
            <a:chExt cx="4059936" cy="2560320"/>
          </a:xfrm>
        </p:grpSpPr>
        <p:sp>
          <p:nvSpPr>
            <p:cNvPr id="19" name="TextBox 18">
              <a:extLst>
                <a:ext uri="{FF2B5EF4-FFF2-40B4-BE49-F238E27FC236}">
                  <a16:creationId xmlns:a16="http://schemas.microsoft.com/office/drawing/2014/main" id="{60FD6FFA-B254-4FD3-B608-A2D4B112B14B}"/>
                </a:ext>
              </a:extLst>
            </p:cNvPr>
            <p:cNvSpPr txBox="1"/>
            <p:nvPr/>
          </p:nvSpPr>
          <p:spPr>
            <a:xfrm>
              <a:off x="6096" y="2857500"/>
              <a:ext cx="4059936" cy="1828800"/>
            </a:xfrm>
            <a:prstGeom prst="rect">
              <a:avLst/>
            </a:prstGeom>
            <a:solidFill>
              <a:schemeClr val="bg1">
                <a:alpha val="80000"/>
              </a:schemeClr>
            </a:solidFill>
          </p:spPr>
          <p:txBody>
            <a:bodyPr wrap="square" tIns="182880" bIns="182880" rtlCol="0" anchor="ctr">
              <a:noAutofit/>
            </a:bodyPr>
            <a:lstStyle/>
            <a:p>
              <a:pPr algn="ctr"/>
              <a:r>
                <a:rPr lang="en-US" dirty="0">
                  <a:latin typeface="Arial" panose="020B0604020202020204" pitchFamily="34" charset="0"/>
                  <a:ea typeface="Microsoft YaHei" panose="020B0503020204020204" pitchFamily="34" charset="-122"/>
                  <a:cs typeface="Arial" panose="020B0604020202020204" pitchFamily="34" charset="0"/>
                </a:rPr>
                <a:t>Probabilistic Modeling</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概率建模</a:t>
              </a:r>
            </a:p>
            <a:p>
              <a:pPr algn="ctr"/>
              <a:r>
                <a:rPr lang="en-US" dirty="0">
                  <a:latin typeface="Arial" panose="020B0604020202020204" pitchFamily="34" charset="0"/>
                  <a:ea typeface="Microsoft YaHei" panose="020B0503020204020204" pitchFamily="34" charset="-122"/>
                  <a:cs typeface="Arial" panose="020B0604020202020204" pitchFamily="34" charset="0"/>
                </a:rPr>
                <a:t>Reinforcement Learning</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强化学习</a:t>
              </a:r>
            </a:p>
            <a:p>
              <a:pPr algn="ctr"/>
              <a:r>
                <a:rPr lang="en-US" dirty="0">
                  <a:latin typeface="Arial" panose="020B0604020202020204" pitchFamily="34" charset="0"/>
                  <a:ea typeface="Microsoft YaHei" panose="020B0503020204020204" pitchFamily="34" charset="-122"/>
                  <a:cs typeface="Arial" panose="020B0604020202020204" pitchFamily="34" charset="0"/>
                </a:rPr>
                <a:t>Multi-Agent Systems</a:t>
              </a:r>
            </a:p>
            <a:p>
              <a:pPr algn="ctr"/>
              <a:r>
                <a:rPr lang="zh-CN" altLang="en-US" dirty="0">
                  <a:latin typeface="Arial" panose="020B0604020202020204" pitchFamily="34" charset="0"/>
                  <a:ea typeface="Microsoft YaHei" panose="020B0503020204020204" pitchFamily="34" charset="-122"/>
                  <a:cs typeface="Arial" panose="020B0604020202020204" pitchFamily="34" charset="0"/>
                </a:rPr>
                <a:t>多代理系统</a:t>
              </a:r>
            </a:p>
          </p:txBody>
        </p:sp>
        <p:sp>
          <p:nvSpPr>
            <p:cNvPr id="20" name="TextBox 19">
              <a:extLst>
                <a:ext uri="{FF2B5EF4-FFF2-40B4-BE49-F238E27FC236}">
                  <a16:creationId xmlns:a16="http://schemas.microsoft.com/office/drawing/2014/main" id="{EC33458A-EC01-4FC0-B9FF-234704D3EF40}"/>
                </a:ext>
              </a:extLst>
            </p:cNvPr>
            <p:cNvSpPr txBox="1"/>
            <p:nvPr/>
          </p:nvSpPr>
          <p:spPr>
            <a:xfrm>
              <a:off x="6096" y="2125980"/>
              <a:ext cx="4059936" cy="731520"/>
            </a:xfrm>
            <a:prstGeom prst="rect">
              <a:avLst/>
            </a:prstGeom>
            <a:solidFill>
              <a:srgbClr val="0033D6">
                <a:alpha val="80000"/>
              </a:srgbClr>
            </a:solidFill>
          </p:spPr>
          <p:txBody>
            <a:bodyPr wrap="square" tIns="182880" bIns="182880" rtlCol="0" anchor="ctr">
              <a:noAutofit/>
            </a:bodyPr>
            <a:lstStyle/>
            <a:p>
              <a:pPr algn="ctr"/>
              <a:r>
                <a:rPr 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General Purpose Decision Engine</a:t>
              </a:r>
            </a:p>
            <a:p>
              <a:pPr algn="ctr"/>
              <a:r>
                <a:rPr lang="zh-CN" altLang="en-US" b="1" dirty="0">
                  <a:solidFill>
                    <a:schemeClr val="bg1"/>
                  </a:solidFill>
                  <a:latin typeface="Arial" panose="020B0604020202020204" pitchFamily="34" charset="0"/>
                  <a:ea typeface="Microsoft YaHei" panose="020B0503020204020204" pitchFamily="34" charset="-122"/>
                  <a:cs typeface="Arial" panose="020B0604020202020204" pitchFamily="34" charset="0"/>
                </a:rPr>
                <a:t>通用决策引擎</a:t>
              </a:r>
            </a:p>
          </p:txBody>
        </p:sp>
      </p:grpSp>
    </p:spTree>
    <p:extLst>
      <p:ext uri="{BB962C8B-B14F-4D97-AF65-F5344CB8AC3E}">
        <p14:creationId xmlns:p14="http://schemas.microsoft.com/office/powerpoint/2010/main" val="3718810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AD74C86-1CF4-405D-BF32-FE461BCAB7B6}"/>
              </a:ext>
            </a:extLst>
          </p:cNvPr>
          <p:cNvSpPr>
            <a:spLocks noGrp="1"/>
          </p:cNvSpPr>
          <p:nvPr>
            <p:ph type="sldNum" sz="quarter" idx="12"/>
          </p:nvPr>
        </p:nvSpPr>
        <p:spPr/>
        <p:txBody>
          <a:bodyPr/>
          <a:lstStyle/>
          <a:p>
            <a:fld id="{C561A1FA-AF8D-40D5-924F-60D3B98E3498}" type="slidenum">
              <a:rPr lang="en-US" smtClean="0"/>
              <a:t>14</a:t>
            </a:fld>
            <a:endParaRPr lang="en-US"/>
          </a:p>
        </p:txBody>
      </p:sp>
      <p:pic>
        <p:nvPicPr>
          <p:cNvPr id="6" name="Picture 5">
            <a:extLst>
              <a:ext uri="{FF2B5EF4-FFF2-40B4-BE49-F238E27FC236}">
                <a16:creationId xmlns:a16="http://schemas.microsoft.com/office/drawing/2014/main" id="{4789D657-791D-416B-971A-F6F1EB63A3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0" y="1171575"/>
            <a:ext cx="8001000" cy="4514850"/>
          </a:xfrm>
          <a:prstGeom prst="rect">
            <a:avLst/>
          </a:prstGeom>
        </p:spPr>
      </p:pic>
    </p:spTree>
    <p:extLst>
      <p:ext uri="{BB962C8B-B14F-4D97-AF65-F5344CB8AC3E}">
        <p14:creationId xmlns:p14="http://schemas.microsoft.com/office/powerpoint/2010/main" val="30392613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5FBF-DB98-41C2-A230-F9EFE6582F20}"/>
              </a:ext>
            </a:extLst>
          </p:cNvPr>
          <p:cNvSpPr>
            <a:spLocks noGrp="1"/>
          </p:cNvSpPr>
          <p:nvPr>
            <p:ph type="title"/>
          </p:nvPr>
        </p:nvSpPr>
        <p:spPr/>
        <p:txBody>
          <a:bodyPr>
            <a:normAutofit/>
          </a:bodyPr>
          <a:lstStyle/>
          <a:p>
            <a:r>
              <a:rPr lang="zh-CN" altLang="en-US" dirty="0">
                <a:latin typeface="Microsoft YaHei" panose="020B0503020204020204" pitchFamily="34" charset="-122"/>
                <a:ea typeface="Microsoft YaHei" panose="020B0503020204020204" pitchFamily="34" charset="-122"/>
              </a:rPr>
              <a:t>如果我不是技术出身 </a:t>
            </a:r>
            <a:r>
              <a:rPr lang="en-US" altLang="en-US" dirty="0">
                <a:latin typeface="Microsoft YaHei" panose="020B0503020204020204" pitchFamily="34" charset="-122"/>
                <a:ea typeface="Microsoft YaHei" panose="020B0503020204020204" pitchFamily="34" charset="-122"/>
                <a:sym typeface="Wingdings" panose="05000000000000000000" pitchFamily="2" charset="2"/>
              </a:rPr>
              <a:t> </a:t>
            </a:r>
            <a:r>
              <a:rPr lang="zh-CN" altLang="en-US" dirty="0">
                <a:latin typeface="Microsoft YaHei" panose="020B0503020204020204" pitchFamily="34" charset="-122"/>
                <a:ea typeface="Microsoft YaHei" panose="020B0503020204020204" pitchFamily="34" charset="-122"/>
              </a:rPr>
              <a:t>怎么办？</a:t>
            </a:r>
            <a:endParaRPr lang="en-HK" dirty="0">
              <a:latin typeface="Microsoft YaHei" panose="020B0503020204020204" pitchFamily="34" charset="-122"/>
              <a:ea typeface="Microsoft YaHei" panose="020B0503020204020204" pitchFamily="34" charset="-122"/>
            </a:endParaRPr>
          </a:p>
        </p:txBody>
      </p:sp>
      <p:sp>
        <p:nvSpPr>
          <p:cNvPr id="4" name="Slide Number Placeholder 3">
            <a:extLst>
              <a:ext uri="{FF2B5EF4-FFF2-40B4-BE49-F238E27FC236}">
                <a16:creationId xmlns:a16="http://schemas.microsoft.com/office/drawing/2014/main" id="{0E375846-DAB9-4DCF-9F74-A0AB4C833E85}"/>
              </a:ext>
            </a:extLst>
          </p:cNvPr>
          <p:cNvSpPr>
            <a:spLocks noGrp="1"/>
          </p:cNvSpPr>
          <p:nvPr>
            <p:ph type="sldNum" sz="quarter" idx="12"/>
          </p:nvPr>
        </p:nvSpPr>
        <p:spPr/>
        <p:txBody>
          <a:bodyPr/>
          <a:lstStyle/>
          <a:p>
            <a:fld id="{C561A1FA-AF8D-40D5-924F-60D3B98E3498}" type="slidenum">
              <a:rPr lang="en-US" smtClean="0"/>
              <a:t>15</a:t>
            </a:fld>
            <a:endParaRPr lang="en-US"/>
          </a:p>
        </p:txBody>
      </p:sp>
      <p:sp>
        <p:nvSpPr>
          <p:cNvPr id="5" name="文本框 31">
            <a:extLst>
              <a:ext uri="{FF2B5EF4-FFF2-40B4-BE49-F238E27FC236}">
                <a16:creationId xmlns:a16="http://schemas.microsoft.com/office/drawing/2014/main" id="{0094BC3F-912E-42FD-B85C-01D19D8C9B85}"/>
              </a:ext>
            </a:extLst>
          </p:cNvPr>
          <p:cNvSpPr txBox="1"/>
          <p:nvPr/>
        </p:nvSpPr>
        <p:spPr>
          <a:xfrm>
            <a:off x="838200" y="1825625"/>
            <a:ext cx="10515600" cy="4011804"/>
          </a:xfrm>
          <a:prstGeom prst="rect">
            <a:avLst/>
          </a:prstGeom>
          <a:noFill/>
        </p:spPr>
        <p:txBody>
          <a:bodyPr wrap="square" rtlCol="0">
            <a:spAutoFit/>
          </a:bodyPr>
          <a:lstStyle/>
          <a:p>
            <a:pPr marL="285750" indent="-285750">
              <a:lnSpc>
                <a:spcPct val="125000"/>
              </a:lnSpc>
              <a:spcBef>
                <a:spcPts val="600"/>
              </a:spcBef>
              <a:spcAft>
                <a:spcPts val="600"/>
              </a:spcAft>
              <a:buFont typeface="Arial" panose="020B0604020202020204" pitchFamily="34" charset="0"/>
              <a:buChar char="•"/>
            </a:pPr>
            <a:r>
              <a:rPr kumimoji="1" lang="zh-CN" altLang="en-US" sz="3500" dirty="0">
                <a:latin typeface="Arial" panose="020B0604020202020204" pitchFamily="34" charset="0"/>
                <a:ea typeface="Microsoft YaHei" charset="-122"/>
                <a:cs typeface="Arial" panose="020B0604020202020204" pitchFamily="34" charset="0"/>
              </a:rPr>
              <a:t>参与研讨会，与专家交流</a:t>
            </a:r>
          </a:p>
          <a:p>
            <a:pPr marL="285750" indent="-285750">
              <a:lnSpc>
                <a:spcPct val="125000"/>
              </a:lnSpc>
              <a:spcBef>
                <a:spcPts val="600"/>
              </a:spcBef>
              <a:spcAft>
                <a:spcPts val="600"/>
              </a:spcAft>
              <a:buFont typeface="Arial" panose="020B0604020202020204" pitchFamily="34" charset="0"/>
              <a:buChar char="•"/>
            </a:pPr>
            <a:r>
              <a:rPr kumimoji="1" lang="zh-CN" altLang="en-US" sz="3500" dirty="0">
                <a:latin typeface="Arial" panose="020B0604020202020204" pitchFamily="34" charset="0"/>
                <a:ea typeface="Microsoft YaHei" charset="-122"/>
                <a:cs typeface="Arial" panose="020B0604020202020204" pitchFamily="34" charset="0"/>
              </a:rPr>
              <a:t>网上讲座及课程（</a:t>
            </a:r>
            <a:r>
              <a:rPr kumimoji="1" lang="en-US" altLang="zh-CN" sz="3500" dirty="0">
                <a:latin typeface="Arial" panose="020B0604020202020204" pitchFamily="34" charset="0"/>
                <a:ea typeface="Microsoft YaHei" charset="-122"/>
                <a:cs typeface="Arial" panose="020B0604020202020204" pitchFamily="34" charset="0"/>
              </a:rPr>
              <a:t>Coursera, Udacity</a:t>
            </a:r>
            <a:r>
              <a:rPr kumimoji="1" lang="zh-CN" altLang="en-US" sz="3500" dirty="0">
                <a:latin typeface="Arial" panose="020B0604020202020204" pitchFamily="34" charset="0"/>
                <a:ea typeface="Microsoft YaHei" charset="-122"/>
                <a:cs typeface="Arial" panose="020B0604020202020204" pitchFamily="34" charset="0"/>
              </a:rPr>
              <a:t>）</a:t>
            </a:r>
          </a:p>
          <a:p>
            <a:pPr marL="285750" indent="-285750">
              <a:lnSpc>
                <a:spcPct val="125000"/>
              </a:lnSpc>
              <a:spcBef>
                <a:spcPts val="600"/>
              </a:spcBef>
              <a:spcAft>
                <a:spcPts val="600"/>
              </a:spcAft>
              <a:buFont typeface="Arial" panose="020B0604020202020204" pitchFamily="34" charset="0"/>
              <a:buChar char="•"/>
            </a:pPr>
            <a:r>
              <a:rPr kumimoji="1" lang="zh-CN" altLang="en-US" sz="3500" dirty="0">
                <a:latin typeface="Arial" panose="020B0604020202020204" pitchFamily="34" charset="0"/>
                <a:ea typeface="Microsoft YaHei" charset="-122"/>
                <a:cs typeface="Arial" panose="020B0604020202020204" pitchFamily="34" charset="0"/>
              </a:rPr>
              <a:t>数据科学、大数据或人工智能硕士（</a:t>
            </a:r>
            <a:r>
              <a:rPr kumimoji="1" lang="en-US" altLang="zh-CN" sz="3500" dirty="0">
                <a:latin typeface="Arial" panose="020B0604020202020204" pitchFamily="34" charset="0"/>
                <a:ea typeface="Microsoft YaHei" charset="-122"/>
                <a:cs typeface="Arial" panose="020B0604020202020204" pitchFamily="34" charset="0"/>
              </a:rPr>
              <a:t>Berkeley</a:t>
            </a:r>
            <a:r>
              <a:rPr kumimoji="1" lang="zh-CN" altLang="en-US" sz="3500" dirty="0">
                <a:latin typeface="Arial" panose="020B0604020202020204" pitchFamily="34" charset="0"/>
                <a:ea typeface="Microsoft YaHei" charset="-122"/>
                <a:cs typeface="Arial" panose="020B0604020202020204" pitchFamily="34" charset="0"/>
              </a:rPr>
              <a:t>）</a:t>
            </a:r>
          </a:p>
          <a:p>
            <a:pPr marL="285750" indent="-285750">
              <a:lnSpc>
                <a:spcPct val="125000"/>
              </a:lnSpc>
              <a:spcBef>
                <a:spcPts val="600"/>
              </a:spcBef>
              <a:spcAft>
                <a:spcPts val="600"/>
              </a:spcAft>
              <a:buFont typeface="Arial" panose="020B0604020202020204" pitchFamily="34" charset="0"/>
              <a:buChar char="•"/>
            </a:pPr>
            <a:r>
              <a:rPr kumimoji="1" lang="zh-CN" altLang="en-US" sz="3500" dirty="0">
                <a:latin typeface="Arial" panose="020B0604020202020204" pitchFamily="34" charset="0"/>
                <a:ea typeface="Microsoft YaHei" charset="-122"/>
                <a:cs typeface="Arial" panose="020B0604020202020204" pitchFamily="34" charset="0"/>
              </a:rPr>
              <a:t>学习相关职业发展或高管课程（如：</a:t>
            </a:r>
            <a:r>
              <a:rPr kumimoji="1" lang="en-US" altLang="zh-CN" sz="3500" dirty="0">
                <a:latin typeface="Arial" panose="020B0604020202020204" pitchFamily="34" charset="0"/>
                <a:ea typeface="Microsoft YaHei" charset="-122"/>
                <a:cs typeface="Arial" panose="020B0604020202020204" pitchFamily="34" charset="0"/>
              </a:rPr>
              <a:t>MIT CSAIL</a:t>
            </a:r>
            <a:r>
              <a:rPr kumimoji="1" lang="zh-CN" altLang="en-US" sz="3500" dirty="0">
                <a:latin typeface="Arial" panose="020B0604020202020204" pitchFamily="34" charset="0"/>
                <a:ea typeface="Microsoft YaHei" charset="-122"/>
                <a:cs typeface="Arial" panose="020B0604020202020204" pitchFamily="34" charset="0"/>
              </a:rPr>
              <a:t>）</a:t>
            </a:r>
          </a:p>
          <a:p>
            <a:pPr marL="285750" indent="-285750">
              <a:lnSpc>
                <a:spcPct val="125000"/>
              </a:lnSpc>
              <a:spcBef>
                <a:spcPts val="600"/>
              </a:spcBef>
              <a:spcAft>
                <a:spcPts val="600"/>
              </a:spcAft>
              <a:buFont typeface="Arial" panose="020B0604020202020204" pitchFamily="34" charset="0"/>
              <a:buChar char="•"/>
            </a:pPr>
            <a:r>
              <a:rPr kumimoji="1" lang="zh-CN" altLang="en-US" sz="3500" dirty="0">
                <a:latin typeface="Arial" panose="020B0604020202020204" pitchFamily="34" charset="0"/>
                <a:ea typeface="Microsoft YaHei" charset="-122"/>
                <a:cs typeface="Arial" panose="020B0604020202020204" pitchFamily="34" charset="0"/>
              </a:rPr>
              <a:t>大量阅读期刊文章（</a:t>
            </a:r>
            <a:r>
              <a:rPr kumimoji="1" lang="en-US" altLang="zh-CN" sz="3500" dirty="0">
                <a:latin typeface="Arial" panose="020B0604020202020204" pitchFamily="34" charset="0"/>
                <a:ea typeface="Microsoft YaHei" charset="-122"/>
                <a:cs typeface="Arial" panose="020B0604020202020204" pitchFamily="34" charset="0"/>
              </a:rPr>
              <a:t>NIPS, ICML, ICCV, CVPR</a:t>
            </a:r>
            <a:r>
              <a:rPr kumimoji="1" lang="zh-CN" altLang="en-US" sz="3500" dirty="0">
                <a:latin typeface="Arial" panose="020B0604020202020204" pitchFamily="34" charset="0"/>
                <a:ea typeface="Microsoft YaHei" charset="-122"/>
                <a:cs typeface="Arial" panose="020B0604020202020204" pitchFamily="34" charset="0"/>
              </a:rPr>
              <a:t>）</a:t>
            </a:r>
          </a:p>
        </p:txBody>
      </p:sp>
    </p:spTree>
    <p:extLst>
      <p:ext uri="{BB962C8B-B14F-4D97-AF65-F5344CB8AC3E}">
        <p14:creationId xmlns:p14="http://schemas.microsoft.com/office/powerpoint/2010/main" val="83195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25A5E6D-ED28-4781-BF05-D1F7C58A96CF}"/>
              </a:ext>
            </a:extLst>
          </p:cNvPr>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K"/>
          </a:p>
        </p:txBody>
      </p:sp>
      <p:sp>
        <p:nvSpPr>
          <p:cNvPr id="7" name="TextBox 6">
            <a:extLst>
              <a:ext uri="{FF2B5EF4-FFF2-40B4-BE49-F238E27FC236}">
                <a16:creationId xmlns:a16="http://schemas.microsoft.com/office/drawing/2014/main" id="{E3125E0B-BC8D-4F65-BF18-7E93403CDD76}"/>
              </a:ext>
            </a:extLst>
          </p:cNvPr>
          <p:cNvSpPr txBox="1"/>
          <p:nvPr/>
        </p:nvSpPr>
        <p:spPr>
          <a:xfrm>
            <a:off x="2751816" y="2305616"/>
            <a:ext cx="6688369" cy="2246769"/>
          </a:xfrm>
          <a:prstGeom prst="rect">
            <a:avLst/>
          </a:prstGeom>
          <a:noFill/>
        </p:spPr>
        <p:txBody>
          <a:bodyPr wrap="none" rtlCol="0">
            <a:spAutoFit/>
          </a:bodyPr>
          <a:lstStyle/>
          <a:p>
            <a:pPr algn="ctr"/>
            <a:r>
              <a:rPr lang="en-US" sz="7000" b="1" dirty="0">
                <a:solidFill>
                  <a:schemeClr val="bg1"/>
                </a:solidFill>
                <a:latin typeface="Arial" panose="020B0604020202020204" pitchFamily="34" charset="0"/>
                <a:cs typeface="Arial" panose="020B0604020202020204" pitchFamily="34" charset="0"/>
              </a:rPr>
              <a:t>www.slido.com</a:t>
            </a:r>
          </a:p>
          <a:p>
            <a:pPr algn="ctr"/>
            <a:r>
              <a:rPr lang="en-US" sz="7000" b="1" dirty="0">
                <a:solidFill>
                  <a:schemeClr val="bg1"/>
                </a:solidFill>
                <a:latin typeface="Arial" panose="020B0604020202020204" pitchFamily="34" charset="0"/>
                <a:cs typeface="Arial" panose="020B0604020202020204" pitchFamily="34" charset="0"/>
              </a:rPr>
              <a:t>#UST</a:t>
            </a:r>
            <a:endParaRPr lang="en-HK" sz="70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38337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99B0-01EA-4325-B79B-3B31235B9996}"/>
              </a:ext>
            </a:extLst>
          </p:cNvPr>
          <p:cNvSpPr>
            <a:spLocks noGrp="1"/>
          </p:cNvSpPr>
          <p:nvPr>
            <p:ph type="title"/>
          </p:nvPr>
        </p:nvSpPr>
        <p:spPr/>
        <p:txBody>
          <a:bodyPr/>
          <a:lstStyle/>
          <a:p>
            <a:r>
              <a:rPr lang="en-US" dirty="0"/>
              <a:t>Final Assignment &amp; Presentation</a:t>
            </a:r>
            <a:endParaRPr lang="en-HK" dirty="0"/>
          </a:p>
        </p:txBody>
      </p:sp>
      <p:sp>
        <p:nvSpPr>
          <p:cNvPr id="4" name="Slide Number Placeholder 3">
            <a:extLst>
              <a:ext uri="{FF2B5EF4-FFF2-40B4-BE49-F238E27FC236}">
                <a16:creationId xmlns:a16="http://schemas.microsoft.com/office/drawing/2014/main" id="{1F88305A-C09D-4A78-8E9C-29712E9925F1}"/>
              </a:ext>
            </a:extLst>
          </p:cNvPr>
          <p:cNvSpPr>
            <a:spLocks noGrp="1"/>
          </p:cNvSpPr>
          <p:nvPr>
            <p:ph type="sldNum" sz="quarter" idx="12"/>
          </p:nvPr>
        </p:nvSpPr>
        <p:spPr/>
        <p:txBody>
          <a:bodyPr/>
          <a:lstStyle/>
          <a:p>
            <a:fld id="{C561A1FA-AF8D-40D5-924F-60D3B98E3498}" type="slidenum">
              <a:rPr lang="en-US" smtClean="0"/>
              <a:t>3</a:t>
            </a:fld>
            <a:endParaRPr lang="en-US"/>
          </a:p>
        </p:txBody>
      </p:sp>
      <p:sp>
        <p:nvSpPr>
          <p:cNvPr id="5" name="TextBox 4">
            <a:extLst>
              <a:ext uri="{FF2B5EF4-FFF2-40B4-BE49-F238E27FC236}">
                <a16:creationId xmlns:a16="http://schemas.microsoft.com/office/drawing/2014/main" id="{92F1C646-AA35-4DBF-8497-124432F05AF8}"/>
              </a:ext>
            </a:extLst>
          </p:cNvPr>
          <p:cNvSpPr txBox="1"/>
          <p:nvPr/>
        </p:nvSpPr>
        <p:spPr>
          <a:xfrm>
            <a:off x="838200" y="1690688"/>
            <a:ext cx="10515600" cy="4401205"/>
          </a:xfrm>
          <a:prstGeom prst="rect">
            <a:avLst/>
          </a:prstGeom>
          <a:noFill/>
        </p:spPr>
        <p:txBody>
          <a:bodyPr wrap="square" rtlCol="0">
            <a:spAutoFit/>
          </a:bodyPr>
          <a:lstStyle/>
          <a:p>
            <a:pPr marL="285750" indent="-285750">
              <a:spcBef>
                <a:spcPts val="300"/>
              </a:spcBef>
              <a:spcAft>
                <a:spcPts val="300"/>
              </a:spcAft>
              <a:buFont typeface="Arial" panose="020B0604020202020204" pitchFamily="34" charset="0"/>
              <a:buChar char="•"/>
            </a:pPr>
            <a:r>
              <a:rPr lang="en-US" sz="2400" u="sng" dirty="0">
                <a:latin typeface="Arial" panose="020B0604020202020204" pitchFamily="34" charset="0"/>
                <a:cs typeface="Arial" panose="020B0604020202020204" pitchFamily="34" charset="0"/>
              </a:rPr>
              <a:t>NO exam</a:t>
            </a:r>
          </a:p>
          <a:p>
            <a:pPr marL="285750" indent="-285750">
              <a:spcBef>
                <a:spcPts val="300"/>
              </a:spcBef>
              <a:spcAft>
                <a:spcPts val="300"/>
              </a:spcAft>
              <a:buFont typeface="Arial" panose="020B0604020202020204" pitchFamily="34" charset="0"/>
              <a:buChar char="•"/>
            </a:pPr>
            <a:r>
              <a:rPr lang="en-US" sz="2400" dirty="0">
                <a:latin typeface="Arial" panose="020B0604020202020204" pitchFamily="34" charset="0"/>
                <a:cs typeface="Arial" panose="020B0604020202020204" pitchFamily="34" charset="0"/>
              </a:rPr>
              <a:t>Final assignment (group) in the form of an eight (8)-page report based on the NIPS format documenting:</a:t>
            </a:r>
          </a:p>
          <a:p>
            <a:pPr marL="971550" lvl="1" indent="-514350">
              <a:spcBef>
                <a:spcPts val="300"/>
              </a:spcBef>
              <a:spcAft>
                <a:spcPts val="300"/>
              </a:spcAft>
              <a:buFont typeface="+mj-lt"/>
              <a:buAutoNum type="arabicPeriod"/>
            </a:pPr>
            <a:r>
              <a:rPr lang="en-US" sz="2400" dirty="0">
                <a:latin typeface="Arial" panose="020B0604020202020204" pitchFamily="34" charset="0"/>
                <a:cs typeface="Arial" panose="020B0604020202020204" pitchFamily="34" charset="0"/>
              </a:rPr>
              <a:t>Progress and learning from group project (technical report)</a:t>
            </a:r>
          </a:p>
          <a:p>
            <a:pPr marL="971550" lvl="1" indent="-514350">
              <a:spcBef>
                <a:spcPts val="300"/>
              </a:spcBef>
              <a:spcAft>
                <a:spcPts val="300"/>
              </a:spcAft>
              <a:buFont typeface="+mj-lt"/>
              <a:buAutoNum type="arabicPeriod"/>
            </a:pPr>
            <a:r>
              <a:rPr lang="en-US" sz="2400" dirty="0">
                <a:latin typeface="Arial" panose="020B0604020202020204" pitchFamily="34" charset="0"/>
                <a:cs typeface="Arial" panose="020B0604020202020204" pitchFamily="34" charset="0"/>
              </a:rPr>
              <a:t>Reflection on an AI article and a finance one (essay)</a:t>
            </a:r>
          </a:p>
          <a:p>
            <a:pPr marL="971550" lvl="1" indent="-514350">
              <a:spcBef>
                <a:spcPts val="300"/>
              </a:spcBef>
              <a:spcAft>
                <a:spcPts val="300"/>
              </a:spcAft>
              <a:buFont typeface="+mj-lt"/>
              <a:buAutoNum type="arabicPeriod"/>
            </a:pPr>
            <a:r>
              <a:rPr lang="en-US" sz="2400" dirty="0">
                <a:latin typeface="Arial" panose="020B0604020202020204" pitchFamily="34" charset="0"/>
                <a:cs typeface="Arial" panose="020B0604020202020204" pitchFamily="34" charset="0"/>
              </a:rPr>
              <a:t>Synthesis and suggestions for further study</a:t>
            </a:r>
          </a:p>
          <a:p>
            <a:pPr marL="971550" lvl="1" indent="-514350">
              <a:spcBef>
                <a:spcPts val="300"/>
              </a:spcBef>
              <a:spcAft>
                <a:spcPts val="300"/>
              </a:spcAft>
              <a:buFont typeface="+mj-lt"/>
              <a:buAutoNum type="arabicPeriod"/>
            </a:pPr>
            <a:r>
              <a:rPr lang="en-US" sz="2400" dirty="0">
                <a:latin typeface="Arial" panose="020B0604020202020204" pitchFamily="34" charset="0"/>
                <a:cs typeface="Arial" panose="020B0604020202020204" pitchFamily="34" charset="0"/>
              </a:rPr>
              <a:t>Note individual contribution</a:t>
            </a:r>
          </a:p>
          <a:p>
            <a:pPr marL="285750" indent="-285750">
              <a:spcBef>
                <a:spcPts val="300"/>
              </a:spcBef>
              <a:spcAft>
                <a:spcPts val="300"/>
              </a:spcAft>
              <a:buFont typeface="Arial" panose="020B0604020202020204" pitchFamily="34" charset="0"/>
              <a:buChar char="•"/>
            </a:pPr>
            <a:r>
              <a:rPr lang="en-US" sz="2400" dirty="0">
                <a:latin typeface="Arial" panose="020B0604020202020204" pitchFamily="34" charset="0"/>
                <a:cs typeface="Arial" panose="020B0604020202020204" pitchFamily="34" charset="0"/>
              </a:rPr>
              <a:t>Final presentation (group) in short YouTube videos (10 mins)</a:t>
            </a:r>
          </a:p>
          <a:p>
            <a:pPr marL="285750" indent="-285750">
              <a:spcBef>
                <a:spcPts val="300"/>
              </a:spcBef>
              <a:spcAft>
                <a:spcPts val="300"/>
              </a:spcAft>
              <a:buFont typeface="Arial" panose="020B0604020202020204" pitchFamily="34" charset="0"/>
              <a:buChar char="•"/>
            </a:pPr>
            <a:r>
              <a:rPr lang="en-US" sz="2400" dirty="0">
                <a:latin typeface="Arial" panose="020B0604020202020204" pitchFamily="34" charset="0"/>
                <a:cs typeface="Arial" panose="020B0604020202020204" pitchFamily="34" charset="0"/>
              </a:rPr>
              <a:t>Peer review for both final assignments and final presentations</a:t>
            </a:r>
          </a:p>
          <a:p>
            <a:pPr marL="285750" indent="-285750">
              <a:spcBef>
                <a:spcPts val="300"/>
              </a:spcBef>
              <a:spcAft>
                <a:spcPts val="300"/>
              </a:spcAft>
              <a:buFont typeface="Arial" panose="020B0604020202020204" pitchFamily="34" charset="0"/>
              <a:buChar char="•"/>
            </a:pPr>
            <a:r>
              <a:rPr lang="en-US" sz="2400" dirty="0">
                <a:latin typeface="Arial" panose="020B0604020202020204" pitchFamily="34" charset="0"/>
                <a:cs typeface="Arial" panose="020B0604020202020204" pitchFamily="34" charset="0"/>
              </a:rPr>
              <a:t>Due date: May 26, 2019 (Sunday)</a:t>
            </a:r>
          </a:p>
        </p:txBody>
      </p:sp>
    </p:spTree>
    <p:extLst>
      <p:ext uri="{BB962C8B-B14F-4D97-AF65-F5344CB8AC3E}">
        <p14:creationId xmlns:p14="http://schemas.microsoft.com/office/powerpoint/2010/main" val="2080211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A948A0-B33F-4C0C-A7D0-B5C1555BFAF1}"/>
              </a:ext>
            </a:extLst>
          </p:cNvPr>
          <p:cNvSpPr>
            <a:spLocks noGrp="1"/>
          </p:cNvSpPr>
          <p:nvPr>
            <p:ph type="sldNum" sz="quarter" idx="12"/>
          </p:nvPr>
        </p:nvSpPr>
        <p:spPr/>
        <p:txBody>
          <a:bodyPr/>
          <a:lstStyle/>
          <a:p>
            <a:fld id="{C561A1FA-AF8D-40D5-924F-60D3B98E3498}" type="slidenum">
              <a:rPr lang="en-US" smtClean="0"/>
              <a:t>4</a:t>
            </a:fld>
            <a:endParaRPr lang="en-US"/>
          </a:p>
        </p:txBody>
      </p:sp>
      <p:graphicFrame>
        <p:nvGraphicFramePr>
          <p:cNvPr id="6" name="Table 5">
            <a:extLst>
              <a:ext uri="{FF2B5EF4-FFF2-40B4-BE49-F238E27FC236}">
                <a16:creationId xmlns:a16="http://schemas.microsoft.com/office/drawing/2014/main" id="{E52FBEE4-E01D-4880-A62F-A0EEF3B92371}"/>
              </a:ext>
            </a:extLst>
          </p:cNvPr>
          <p:cNvGraphicFramePr>
            <a:graphicFrameLocks noGrp="1"/>
          </p:cNvGraphicFramePr>
          <p:nvPr>
            <p:extLst/>
          </p:nvPr>
        </p:nvGraphicFramePr>
        <p:xfrm>
          <a:off x="381000" y="353151"/>
          <a:ext cx="11430000" cy="5913120"/>
        </p:xfrm>
        <a:graphic>
          <a:graphicData uri="http://schemas.openxmlformats.org/drawingml/2006/table">
            <a:tbl>
              <a:tblPr firstRow="1" bandRow="1">
                <a:tableStyleId>{3B4B98B0-60AC-42C2-AFA5-B58CD77FA1E5}</a:tableStyleId>
              </a:tblPr>
              <a:tblGrid>
                <a:gridCol w="1057729">
                  <a:extLst>
                    <a:ext uri="{9D8B030D-6E8A-4147-A177-3AD203B41FA5}">
                      <a16:colId xmlns:a16="http://schemas.microsoft.com/office/drawing/2014/main" val="3847323057"/>
                    </a:ext>
                  </a:extLst>
                </a:gridCol>
                <a:gridCol w="9318171">
                  <a:extLst>
                    <a:ext uri="{9D8B030D-6E8A-4147-A177-3AD203B41FA5}">
                      <a16:colId xmlns:a16="http://schemas.microsoft.com/office/drawing/2014/main" val="325913261"/>
                    </a:ext>
                  </a:extLst>
                </a:gridCol>
                <a:gridCol w="1054100">
                  <a:extLst>
                    <a:ext uri="{9D8B030D-6E8A-4147-A177-3AD203B41FA5}">
                      <a16:colId xmlns:a16="http://schemas.microsoft.com/office/drawing/2014/main" val="63460167"/>
                    </a:ext>
                  </a:extLst>
                </a:gridCol>
              </a:tblGrid>
              <a:tr h="162399">
                <a:tc>
                  <a:txBody>
                    <a:bodyPr/>
                    <a:lstStyle/>
                    <a:p>
                      <a:pPr algn="l"/>
                      <a:r>
                        <a:rPr lang="en-HK" sz="1000" dirty="0">
                          <a:latin typeface="Arial" panose="020B0604020202020204" pitchFamily="34" charset="0"/>
                          <a:cs typeface="Arial" panose="020B0604020202020204" pitchFamily="34" charset="0"/>
                        </a:rPr>
                        <a:t>Date</a:t>
                      </a:r>
                    </a:p>
                  </a:txBody>
                  <a:tcPr marL="45720" marR="45720"/>
                </a:tc>
                <a:tc>
                  <a:txBody>
                    <a:bodyPr/>
                    <a:lstStyle/>
                    <a:p>
                      <a:pPr algn="l"/>
                      <a:r>
                        <a:rPr lang="en-HK" sz="1000" dirty="0">
                          <a:latin typeface="Arial" panose="020B0604020202020204" pitchFamily="34" charset="0"/>
                          <a:cs typeface="Arial" panose="020B0604020202020204" pitchFamily="34" charset="0"/>
                        </a:rPr>
                        <a:t>Topic</a:t>
                      </a:r>
                    </a:p>
                  </a:txBody>
                  <a:tcPr marL="45720" marR="45720"/>
                </a:tc>
                <a:tc>
                  <a:txBody>
                    <a:bodyPr/>
                    <a:lstStyle/>
                    <a:p>
                      <a:pPr algn="l"/>
                      <a:r>
                        <a:rPr lang="en-HK" sz="1000">
                          <a:latin typeface="Arial" panose="020B0604020202020204" pitchFamily="34" charset="0"/>
                          <a:cs typeface="Arial" panose="020B0604020202020204" pitchFamily="34" charset="0"/>
                        </a:rPr>
                        <a:t>Instructor</a:t>
                      </a:r>
                    </a:p>
                  </a:txBody>
                  <a:tcPr marL="45720" marR="45720"/>
                </a:tc>
                <a:extLst>
                  <a:ext uri="{0D108BD9-81ED-4DB2-BD59-A6C34878D82A}">
                    <a16:rowId xmlns:a16="http://schemas.microsoft.com/office/drawing/2014/main" val="1065688402"/>
                  </a:ext>
                </a:extLst>
              </a:tr>
              <a:tr h="162399">
                <a:tc>
                  <a:txBody>
                    <a:bodyPr/>
                    <a:lstStyle/>
                    <a:p>
                      <a:r>
                        <a:rPr lang="en-HK" sz="1000" dirty="0">
                          <a:latin typeface="Arial" panose="020B0604020202020204" pitchFamily="34" charset="0"/>
                          <a:cs typeface="Arial" panose="020B0604020202020204" pitchFamily="34" charset="0"/>
                        </a:rPr>
                        <a:t>01/02/2019,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01: History and Overview of Artificial Intelligence. [</a:t>
                      </a:r>
                      <a:r>
                        <a:rPr lang="en-US" sz="1000" dirty="0">
                          <a:latin typeface="Arial" panose="020B0604020202020204" pitchFamily="34" charset="0"/>
                          <a:cs typeface="Arial" panose="020B0604020202020204" pitchFamily="34" charset="0"/>
                          <a:hlinkClick r:id="rId2"/>
                        </a:rPr>
                        <a:t>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US" sz="1000">
                          <a:latin typeface="Arial" panose="020B0604020202020204" pitchFamily="34" charset="0"/>
                          <a:cs typeface="Arial" panose="020B0604020202020204" pitchFamily="34" charset="0"/>
                        </a:rPr>
                        <a:t>A.W. and Y.Y.</a:t>
                      </a:r>
                    </a:p>
                  </a:txBody>
                  <a:tcPr marL="45720" marR="45720"/>
                </a:tc>
                <a:extLst>
                  <a:ext uri="{0D108BD9-81ED-4DB2-BD59-A6C34878D82A}">
                    <a16:rowId xmlns:a16="http://schemas.microsoft.com/office/drawing/2014/main" val="3710698426"/>
                  </a:ext>
                </a:extLst>
              </a:tr>
              <a:tr h="220076">
                <a:tc>
                  <a:txBody>
                    <a:bodyPr/>
                    <a:lstStyle/>
                    <a:p>
                      <a:r>
                        <a:rPr lang="en-HK" sz="1000">
                          <a:latin typeface="Arial" panose="020B0604020202020204" pitchFamily="34" charset="0"/>
                          <a:cs typeface="Arial" panose="020B0604020202020204" pitchFamily="34" charset="0"/>
                        </a:rPr>
                        <a:t>15/02/2018,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02: Introduction to Supervised Learning </a:t>
                      </a:r>
                      <a:r>
                        <a:rPr lang="en-US" sz="1000" dirty="0">
                          <a:latin typeface="Arial" panose="020B0604020202020204" pitchFamily="34" charset="0"/>
                          <a:cs typeface="Arial" panose="020B0604020202020204" pitchFamily="34" charset="0"/>
                          <a:hlinkClick r:id="rId3"/>
                        </a:rPr>
                        <a:t>[ YY's slides ]</a:t>
                      </a:r>
                      <a:r>
                        <a:rPr lang="en-US" sz="1000" dirty="0">
                          <a:latin typeface="Arial" panose="020B0604020202020204" pitchFamily="34" charset="0"/>
                          <a:cs typeface="Arial" panose="020B0604020202020204" pitchFamily="34" charset="0"/>
                        </a:rPr>
                        <a:t>[ Topic ]Google Experiments: Vision Sensing and Case study: </a:t>
                      </a:r>
                      <a:r>
                        <a:rPr lang="en-US" sz="1000" dirty="0" err="1">
                          <a:latin typeface="Arial" panose="020B0604020202020204" pitchFamily="34" charset="0"/>
                          <a:cs typeface="Arial" panose="020B0604020202020204" pitchFamily="34" charset="0"/>
                        </a:rPr>
                        <a:t>HireVue</a:t>
                      </a:r>
                      <a:r>
                        <a:rPr lang="en-US" sz="1000" dirty="0">
                          <a:latin typeface="Arial" panose="020B0604020202020204" pitchFamily="34" charset="0"/>
                          <a:cs typeface="Arial" panose="020B0604020202020204" pitchFamily="34" charset="0"/>
                        </a:rPr>
                        <a:t> (Video Analytics for Recruitment)[</a:t>
                      </a:r>
                      <a:r>
                        <a:rPr lang="en-US" sz="1000" dirty="0">
                          <a:latin typeface="Arial" panose="020B0604020202020204" pitchFamily="34" charset="0"/>
                          <a:cs typeface="Arial" panose="020B0604020202020204" pitchFamily="34" charset="0"/>
                          <a:hlinkClick r:id="rId4"/>
                        </a:rPr>
                        <a:t> AW's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a:latin typeface="Arial" panose="020B0604020202020204" pitchFamily="34" charset="0"/>
                          <a:cs typeface="Arial" panose="020B0604020202020204" pitchFamily="34" charset="0"/>
                        </a:rPr>
                        <a:t>A.W. </a:t>
                      </a:r>
                      <a:br>
                        <a:rPr lang="en-HK" sz="1000">
                          <a:latin typeface="Arial" panose="020B0604020202020204" pitchFamily="34" charset="0"/>
                          <a:cs typeface="Arial" panose="020B0604020202020204" pitchFamily="34" charset="0"/>
                        </a:rPr>
                      </a:br>
                      <a:r>
                        <a:rPr lang="en-HK" sz="100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3691652159"/>
                  </a:ext>
                </a:extLst>
              </a:tr>
              <a:tr h="327900">
                <a:tc>
                  <a:txBody>
                    <a:bodyPr/>
                    <a:lstStyle/>
                    <a:p>
                      <a:r>
                        <a:rPr lang="en-HK" sz="1000" dirty="0">
                          <a:latin typeface="Arial" panose="020B0604020202020204" pitchFamily="34" charset="0"/>
                          <a:cs typeface="Arial" panose="020B0604020202020204" pitchFamily="34" charset="0"/>
                        </a:rPr>
                        <a:t>02/22/2019, Fri</a:t>
                      </a:r>
                    </a:p>
                  </a:txBody>
                  <a:tcPr marL="45720" marR="45720"/>
                </a:tc>
                <a:tc>
                  <a:txBody>
                    <a:bodyPr/>
                    <a:lstStyle/>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Lecture 03: Regression, Classification, Model Assessment and Selection </a:t>
                      </a:r>
                      <a:r>
                        <a:rPr lang="en-HK" sz="1000" dirty="0">
                          <a:latin typeface="Arial" panose="020B0604020202020204" pitchFamily="34" charset="0"/>
                          <a:cs typeface="Arial" panose="020B0604020202020204" pitchFamily="34" charset="0"/>
                          <a:hlinkClick r:id="rId5"/>
                        </a:rPr>
                        <a:t>[ YY's slides ]</a:t>
                      </a:r>
                      <a:r>
                        <a:rPr lang="en-HK" sz="1000" dirty="0">
                          <a:latin typeface="Arial" panose="020B0604020202020204" pitchFamily="34" charset="0"/>
                          <a:cs typeface="Arial" panose="020B0604020202020204" pitchFamily="34" charset="0"/>
                        </a:rPr>
                        <a:t> </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[Reference]:</a:t>
                      </a:r>
                      <a:r>
                        <a:rPr lang="en-HK" sz="1000" dirty="0">
                          <a:latin typeface="Arial" panose="020B0604020202020204" pitchFamily="34" charset="0"/>
                          <a:cs typeface="Arial" panose="020B0604020202020204" pitchFamily="34" charset="0"/>
                          <a:hlinkClick r:id="rId6"/>
                        </a:rPr>
                        <a:t>ISLR, Chapter 3-6.</a:t>
                      </a:r>
                      <a:endParaRPr lang="en-HK"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 Topic ]:Katrina Fong's talk [</a:t>
                      </a:r>
                      <a:r>
                        <a:rPr lang="en-HK" sz="1000" dirty="0">
                          <a:latin typeface="Arial" panose="020B0604020202020204" pitchFamily="34" charset="0"/>
                          <a:cs typeface="Arial" panose="020B0604020202020204" pitchFamily="34" charset="0"/>
                          <a:hlinkClick r:id="rId7"/>
                        </a:rPr>
                        <a:t> AW's slides </a:t>
                      </a:r>
                      <a:r>
                        <a:rPr lang="en-HK" sz="1000" dirty="0">
                          <a:latin typeface="Arial" panose="020B0604020202020204" pitchFamily="34" charset="0"/>
                          <a:cs typeface="Arial" panose="020B0604020202020204" pitchFamily="34" charset="0"/>
                        </a:rPr>
                        <a:t>]</a:t>
                      </a:r>
                    </a:p>
                  </a:txBody>
                  <a:tcPr marL="45720" marR="45720"/>
                </a:tc>
                <a:tc>
                  <a:txBody>
                    <a:bodyPr/>
                    <a:lstStyle/>
                    <a:p>
                      <a:r>
                        <a:rPr lang="en-HK" sz="1000" dirty="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2222093144"/>
                  </a:ext>
                </a:extLst>
              </a:tr>
              <a:tr h="327900">
                <a:tc>
                  <a:txBody>
                    <a:bodyPr/>
                    <a:lstStyle/>
                    <a:p>
                      <a:r>
                        <a:rPr lang="en-HK" sz="1000">
                          <a:latin typeface="Arial" panose="020B0604020202020204" pitchFamily="34" charset="0"/>
                          <a:cs typeface="Arial" panose="020B0604020202020204" pitchFamily="34" charset="0"/>
                        </a:rPr>
                        <a:t>03/1/2019,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04: Decision Tree, Random Forests and Boosting </a:t>
                      </a:r>
                      <a:r>
                        <a:rPr lang="en-US" sz="1000" dirty="0">
                          <a:latin typeface="Arial" panose="020B0604020202020204" pitchFamily="34" charset="0"/>
                          <a:cs typeface="Arial" panose="020B0604020202020204" pitchFamily="34" charset="0"/>
                          <a:hlinkClick r:id="rId8"/>
                        </a:rPr>
                        <a:t>[ YY's slides ]</a:t>
                      </a:r>
                      <a:r>
                        <a:rPr lang="en-US" sz="1000" dirty="0">
                          <a:latin typeface="Arial" panose="020B0604020202020204" pitchFamily="34" charset="0"/>
                          <a:cs typeface="Arial" panose="020B0604020202020204" pitchFamily="34" charset="0"/>
                        </a:rPr>
                        <a:t>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6"/>
                        </a:rPr>
                        <a:t>ISLR, Chapter 3-6.</a:t>
                      </a:r>
                      <a:endParaRPr lang="en-US"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 Topic ]Credit analysis and Mock interview by Katrina [</a:t>
                      </a:r>
                      <a:r>
                        <a:rPr lang="en-US" sz="1000" dirty="0">
                          <a:latin typeface="Arial" panose="020B0604020202020204" pitchFamily="34" charset="0"/>
                          <a:cs typeface="Arial" panose="020B0604020202020204" pitchFamily="34" charset="0"/>
                          <a:hlinkClick r:id="rId9"/>
                        </a:rPr>
                        <a:t> AW's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1403383814"/>
                  </a:ext>
                </a:extLst>
              </a:tr>
              <a:tr h="543548">
                <a:tc>
                  <a:txBody>
                    <a:bodyPr/>
                    <a:lstStyle/>
                    <a:p>
                      <a:r>
                        <a:rPr lang="en-HK" sz="1000">
                          <a:latin typeface="Arial" panose="020B0604020202020204" pitchFamily="34" charset="0"/>
                          <a:cs typeface="Arial" panose="020B0604020202020204" pitchFamily="34" charset="0"/>
                        </a:rPr>
                        <a:t>03/8/2019, Fri</a:t>
                      </a:r>
                    </a:p>
                  </a:txBody>
                  <a:tcPr marL="45720" marR="45720"/>
                </a:tc>
                <a:tc>
                  <a:txBody>
                    <a:bodyPr/>
                    <a:lstStyle/>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Lecture 05: Tutorials </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[Reference]:</a:t>
                      </a:r>
                      <a:r>
                        <a:rPr lang="en-HK" sz="1000" dirty="0" err="1">
                          <a:latin typeface="Arial" panose="020B0604020202020204" pitchFamily="34" charset="0"/>
                          <a:cs typeface="Arial" panose="020B0604020202020204" pitchFamily="34" charset="0"/>
                        </a:rPr>
                        <a:t>Yifei</a:t>
                      </a:r>
                      <a:r>
                        <a:rPr lang="en-HK" sz="1000" dirty="0">
                          <a:latin typeface="Arial" panose="020B0604020202020204" pitchFamily="34" charset="0"/>
                          <a:cs typeface="Arial" panose="020B0604020202020204" pitchFamily="34" charset="0"/>
                        </a:rPr>
                        <a:t> HUANG: </a:t>
                      </a:r>
                      <a:r>
                        <a:rPr lang="en-HK" sz="1000" dirty="0">
                          <a:latin typeface="Arial" panose="020B0604020202020204" pitchFamily="34" charset="0"/>
                          <a:cs typeface="Arial" panose="020B0604020202020204" pitchFamily="34" charset="0"/>
                          <a:hlinkClick r:id="rId10"/>
                        </a:rPr>
                        <a:t>Tutorial on Machine Learning by Python</a:t>
                      </a:r>
                      <a:endParaRPr lang="en-HK"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HK" sz="1000" dirty="0" err="1">
                          <a:latin typeface="Arial" panose="020B0604020202020204" pitchFamily="34" charset="0"/>
                          <a:cs typeface="Arial" panose="020B0604020202020204" pitchFamily="34" charset="0"/>
                        </a:rPr>
                        <a:t>Yifei</a:t>
                      </a:r>
                      <a:r>
                        <a:rPr lang="en-HK" sz="1000" dirty="0">
                          <a:latin typeface="Arial" panose="020B0604020202020204" pitchFamily="34" charset="0"/>
                          <a:cs typeface="Arial" panose="020B0604020202020204" pitchFamily="34" charset="0"/>
                        </a:rPr>
                        <a:t> HUANG: </a:t>
                      </a:r>
                      <a:r>
                        <a:rPr lang="en-HK" sz="1000" dirty="0">
                          <a:latin typeface="Arial" panose="020B0604020202020204" pitchFamily="34" charset="0"/>
                          <a:cs typeface="Arial" panose="020B0604020202020204" pitchFamily="34" charset="0"/>
                          <a:hlinkClick r:id="rId11"/>
                        </a:rPr>
                        <a:t>Tutorial on GPU server</a:t>
                      </a:r>
                      <a:endParaRPr lang="en-HK"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A dataset used in python tutorial: </a:t>
                      </a:r>
                      <a:r>
                        <a:rPr lang="en-HK" sz="1000" dirty="0">
                          <a:latin typeface="Arial" panose="020B0604020202020204" pitchFamily="34" charset="0"/>
                          <a:cs typeface="Arial" panose="020B0604020202020204" pitchFamily="34" charset="0"/>
                          <a:hlinkClick r:id="rId12"/>
                        </a:rPr>
                        <a:t>okex_future_BTC_USD_this_week_1H.csv</a:t>
                      </a:r>
                      <a:endParaRPr lang="en-HK"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hlinkClick r:id="rId13"/>
                        </a:rPr>
                        <a:t>File links in Piazza &gt;&gt;</a:t>
                      </a:r>
                      <a:endParaRPr lang="en-HK" sz="1000" dirty="0">
                        <a:latin typeface="Arial" panose="020B0604020202020204" pitchFamily="34" charset="0"/>
                        <a:cs typeface="Arial" panose="020B0604020202020204" pitchFamily="34" charset="0"/>
                      </a:endParaRPr>
                    </a:p>
                  </a:txBody>
                  <a:tcPr marL="45720" marR="45720"/>
                </a:tc>
                <a:tc>
                  <a:txBody>
                    <a:bodyPr/>
                    <a:lstStyle/>
                    <a:p>
                      <a:r>
                        <a:rPr lang="en-HK" sz="1000" dirty="0" err="1">
                          <a:latin typeface="Arial" panose="020B0604020202020204" pitchFamily="34" charset="0"/>
                          <a:cs typeface="Arial" panose="020B0604020202020204" pitchFamily="34" charset="0"/>
                        </a:rPr>
                        <a:t>Yifei</a:t>
                      </a:r>
                      <a:r>
                        <a:rPr lang="en-HK" sz="1000" dirty="0">
                          <a:latin typeface="Arial" panose="020B0604020202020204" pitchFamily="34" charset="0"/>
                          <a:cs typeface="Arial" panose="020B0604020202020204" pitchFamily="34" charset="0"/>
                        </a:rPr>
                        <a:t> Huang;</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Katrina Fong;</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Anthony Woo</a:t>
                      </a:r>
                    </a:p>
                  </a:txBody>
                  <a:tcPr marL="45720" marR="45720"/>
                </a:tc>
                <a:extLst>
                  <a:ext uri="{0D108BD9-81ED-4DB2-BD59-A6C34878D82A}">
                    <a16:rowId xmlns:a16="http://schemas.microsoft.com/office/drawing/2014/main" val="2562742561"/>
                  </a:ext>
                </a:extLst>
              </a:tr>
              <a:tr h="1513962">
                <a:tc>
                  <a:txBody>
                    <a:bodyPr/>
                    <a:lstStyle/>
                    <a:p>
                      <a:r>
                        <a:rPr lang="en-HK" sz="1000">
                          <a:latin typeface="Arial" panose="020B0604020202020204" pitchFamily="34" charset="0"/>
                          <a:cs typeface="Arial" panose="020B0604020202020204" pitchFamily="34" charset="0"/>
                        </a:rPr>
                        <a:t>03/15/2019,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06. Topics in Blockchains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 Invited Talk ]: Fintech and </a:t>
                      </a:r>
                      <a:r>
                        <a:rPr lang="en-US" sz="1000" dirty="0" err="1">
                          <a:latin typeface="Arial" panose="020B0604020202020204" pitchFamily="34" charset="0"/>
                          <a:cs typeface="Arial" panose="020B0604020202020204" pitchFamily="34" charset="0"/>
                        </a:rPr>
                        <a:t>BlockchainSpeaker</a:t>
                      </a:r>
                      <a:r>
                        <a:rPr lang="en-US" sz="1000" dirty="0">
                          <a:latin typeface="Arial" panose="020B0604020202020204" pitchFamily="34" charset="0"/>
                          <a:cs typeface="Arial" panose="020B0604020202020204" pitchFamily="34" charset="0"/>
                        </a:rPr>
                        <a:t>: </a:t>
                      </a:r>
                      <a:r>
                        <a:rPr lang="en-US" sz="1000" dirty="0">
                          <a:latin typeface="Arial" panose="020B0604020202020204" pitchFamily="34" charset="0"/>
                          <a:cs typeface="Arial" panose="020B0604020202020204" pitchFamily="34" charset="0"/>
                          <a:hlinkClick r:id="rId14"/>
                        </a:rPr>
                        <a:t>Dr. Alex YANG</a:t>
                      </a:r>
                      <a:r>
                        <a:rPr lang="en-US" sz="1000" dirty="0">
                          <a:latin typeface="Arial" panose="020B0604020202020204" pitchFamily="34" charset="0"/>
                          <a:cs typeface="Arial" panose="020B0604020202020204" pitchFamily="34" charset="0"/>
                        </a:rPr>
                        <a:t>, CEO, VEE Technology LLC and Dr. Chen NING.</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Abstract: This is a brief introduction of Blockchain consensus and its current application in Finance, </a:t>
                      </a:r>
                      <a:r>
                        <a:rPr lang="en-US" sz="1000" dirty="0" err="1">
                          <a:latin typeface="Arial" panose="020B0604020202020204" pitchFamily="34" charset="0"/>
                          <a:cs typeface="Arial" panose="020B0604020202020204" pitchFamily="34" charset="0"/>
                          <a:hlinkClick r:id="rId15"/>
                        </a:rPr>
                        <a:t>V.Systems</a:t>
                      </a:r>
                      <a:r>
                        <a:rPr lang="en-US" sz="1000" dirty="0">
                          <a:latin typeface="Arial" panose="020B0604020202020204" pitchFamily="34" charset="0"/>
                          <a:cs typeface="Arial" panose="020B0604020202020204" pitchFamily="34" charset="0"/>
                        </a:rPr>
                        <a:t>’ vision and outlook of Blockchain in Fintech.</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Bio: Dr Alex Yang is a FinTech entrepreneur/investor with over 14 years of experience in banking and finance. VEE Technology is led by Sunny King, a blockchain legendary developer and creator of Proof-of-Stake consensus. As CEO of VEE Tech, Alex is driving the project to solve the core scalability and stability problems in the development of the blockchain industry. His deep experience of the industry has been gained through his investing activity where he has sponsored many world-leading blockchain foundations.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Prior to his role at VEE, Alex was the founder and CEO of Fund V, one of the first token funds to focus on blockchain companies and related investment opportunities. He was also the founding partner of Beam VC and </a:t>
                      </a:r>
                      <a:r>
                        <a:rPr lang="en-US" sz="1000" dirty="0" err="1">
                          <a:latin typeface="Arial" panose="020B0604020202020204" pitchFamily="34" charset="0"/>
                          <a:cs typeface="Arial" panose="020B0604020202020204" pitchFamily="34" charset="0"/>
                        </a:rPr>
                        <a:t>CyberCarrier</a:t>
                      </a:r>
                      <a:r>
                        <a:rPr lang="en-US" sz="1000" dirty="0">
                          <a:latin typeface="Arial" panose="020B0604020202020204" pitchFamily="34" charset="0"/>
                          <a:cs typeface="Arial" panose="020B0604020202020204" pitchFamily="34" charset="0"/>
                        </a:rPr>
                        <a:t> Capital which together have successfully invested in over 30 startups in the TMT sector. Alex is a founding partner of </a:t>
                      </a:r>
                      <a:r>
                        <a:rPr lang="en-US" sz="1000" dirty="0" err="1">
                          <a:latin typeface="Arial" panose="020B0604020202020204" pitchFamily="34" charset="0"/>
                          <a:cs typeface="Arial" panose="020B0604020202020204" pitchFamily="34" charset="0"/>
                        </a:rPr>
                        <a:t>Protoss</a:t>
                      </a:r>
                      <a:r>
                        <a:rPr lang="en-US" sz="1000" dirty="0">
                          <a:latin typeface="Arial" panose="020B0604020202020204" pitchFamily="34" charset="0"/>
                          <a:cs typeface="Arial" panose="020B0604020202020204" pitchFamily="34" charset="0"/>
                        </a:rPr>
                        <a:t> Global Opportunity Fund, a fixed income hedge fund based in Hong Kong.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Prior to moving into venture capital investing, Alex was based in Hong Kong as head of APAC structured rates trading at Nomura International, and VP of exotic derivatives trading at UBS. He started his career as a quantitative developer at Jump Trading in Chicago.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Alex has a PhD from Northwestern University and a BA in Mathematics from Peking University.</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An Introduction to Blockchains: [ </a:t>
                      </a:r>
                      <a:r>
                        <a:rPr lang="en-US" sz="1000" dirty="0">
                          <a:latin typeface="Arial" panose="020B0604020202020204" pitchFamily="34" charset="0"/>
                          <a:cs typeface="Arial" panose="020B0604020202020204" pitchFamily="34" charset="0"/>
                          <a:hlinkClick r:id="rId16"/>
                        </a:rPr>
                        <a:t>AW's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dirty="0">
                          <a:latin typeface="Arial" panose="020B0604020202020204" pitchFamily="34" charset="0"/>
                          <a:cs typeface="Arial" panose="020B0604020202020204" pitchFamily="34" charset="0"/>
                        </a:rPr>
                        <a:t>A.W. </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2771882130"/>
                  </a:ext>
                </a:extLst>
              </a:tr>
              <a:tr h="543548">
                <a:tc>
                  <a:txBody>
                    <a:bodyPr/>
                    <a:lstStyle/>
                    <a:p>
                      <a:r>
                        <a:rPr lang="en-HK" sz="1000">
                          <a:latin typeface="Arial" panose="020B0604020202020204" pitchFamily="34" charset="0"/>
                          <a:cs typeface="Arial" panose="020B0604020202020204" pitchFamily="34" charset="0"/>
                        </a:rPr>
                        <a:t>03/22/2019,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07: An Introduction to Neural Networks and Deep Learning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17"/>
                        </a:rPr>
                        <a:t> slides-A </a:t>
                      </a:r>
                      <a:r>
                        <a:rPr lang="en-US"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a:t>
                      </a:r>
                      <a:r>
                        <a:rPr lang="en-US" sz="1000" dirty="0">
                          <a:latin typeface="Arial" panose="020B0604020202020204" pitchFamily="34" charset="0"/>
                          <a:cs typeface="Arial" panose="020B0604020202020204" pitchFamily="34" charset="0"/>
                          <a:hlinkClick r:id="rId18"/>
                        </a:rPr>
                        <a:t> slides-B </a:t>
                      </a:r>
                      <a:r>
                        <a:rPr lang="en-US"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 Invited Talk ]Speaker: </a:t>
                      </a:r>
                      <a:r>
                        <a:rPr lang="en-US" sz="1000" dirty="0">
                          <a:latin typeface="Arial" panose="020B0604020202020204" pitchFamily="34" charset="0"/>
                          <a:cs typeface="Arial" panose="020B0604020202020204" pitchFamily="34" charset="0"/>
                          <a:hlinkClick r:id="rId19"/>
                        </a:rPr>
                        <a:t>Dr. Jeffrey Hui</a:t>
                      </a:r>
                      <a:endParaRPr lang="en-US" sz="1000" dirty="0">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Title: Igniting the </a:t>
                      </a:r>
                      <a:r>
                        <a:rPr lang="en-US" sz="1000" dirty="0" err="1">
                          <a:latin typeface="Arial" panose="020B0604020202020204" pitchFamily="34" charset="0"/>
                          <a:cs typeface="Arial" panose="020B0604020202020204" pitchFamily="34" charset="0"/>
                        </a:rPr>
                        <a:t>i</a:t>
                      </a:r>
                      <a:r>
                        <a:rPr lang="en-US" sz="1000" dirty="0">
                          <a:latin typeface="Arial" panose="020B0604020202020204" pitchFamily="34" charset="0"/>
                          <a:cs typeface="Arial" panose="020B0604020202020204" pitchFamily="34" charset="0"/>
                        </a:rPr>
                        <a:t>-Marketing Revolution - 5 KEY Digital and Social Media Trends in 2019+ [</a:t>
                      </a:r>
                      <a:r>
                        <a:rPr lang="en-US" sz="1000" dirty="0">
                          <a:latin typeface="Arial" panose="020B0604020202020204" pitchFamily="34" charset="0"/>
                          <a:cs typeface="Arial" panose="020B0604020202020204" pitchFamily="34" charset="0"/>
                          <a:hlinkClick r:id="rId20"/>
                        </a:rPr>
                        <a:t>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dirty="0">
                          <a:latin typeface="Arial" panose="020B0604020202020204" pitchFamily="34" charset="0"/>
                          <a:cs typeface="Arial" panose="020B0604020202020204" pitchFamily="34" charset="0"/>
                        </a:rPr>
                        <a:t>A.W. </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2364001228"/>
                  </a:ext>
                </a:extLst>
              </a:tr>
            </a:tbl>
          </a:graphicData>
        </a:graphic>
      </p:graphicFrame>
    </p:spTree>
    <p:extLst>
      <p:ext uri="{BB962C8B-B14F-4D97-AF65-F5344CB8AC3E}">
        <p14:creationId xmlns:p14="http://schemas.microsoft.com/office/powerpoint/2010/main" val="3759188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A948A0-B33F-4C0C-A7D0-B5C1555BFAF1}"/>
              </a:ext>
            </a:extLst>
          </p:cNvPr>
          <p:cNvSpPr>
            <a:spLocks noGrp="1"/>
          </p:cNvSpPr>
          <p:nvPr>
            <p:ph type="sldNum" sz="quarter" idx="12"/>
          </p:nvPr>
        </p:nvSpPr>
        <p:spPr/>
        <p:txBody>
          <a:bodyPr/>
          <a:lstStyle/>
          <a:p>
            <a:fld id="{C561A1FA-AF8D-40D5-924F-60D3B98E3498}" type="slidenum">
              <a:rPr lang="en-US" smtClean="0"/>
              <a:t>5</a:t>
            </a:fld>
            <a:endParaRPr lang="en-US"/>
          </a:p>
        </p:txBody>
      </p:sp>
      <p:graphicFrame>
        <p:nvGraphicFramePr>
          <p:cNvPr id="6" name="Table 5">
            <a:extLst>
              <a:ext uri="{FF2B5EF4-FFF2-40B4-BE49-F238E27FC236}">
                <a16:creationId xmlns:a16="http://schemas.microsoft.com/office/drawing/2014/main" id="{E52FBEE4-E01D-4880-A62F-A0EEF3B92371}"/>
              </a:ext>
            </a:extLst>
          </p:cNvPr>
          <p:cNvGraphicFramePr>
            <a:graphicFrameLocks noGrp="1"/>
          </p:cNvGraphicFramePr>
          <p:nvPr>
            <p:extLst/>
          </p:nvPr>
        </p:nvGraphicFramePr>
        <p:xfrm>
          <a:off x="381000" y="353151"/>
          <a:ext cx="11430000" cy="4602480"/>
        </p:xfrm>
        <a:graphic>
          <a:graphicData uri="http://schemas.openxmlformats.org/drawingml/2006/table">
            <a:tbl>
              <a:tblPr firstRow="1" bandRow="1">
                <a:tableStyleId>{3B4B98B0-60AC-42C2-AFA5-B58CD77FA1E5}</a:tableStyleId>
              </a:tblPr>
              <a:tblGrid>
                <a:gridCol w="1057729">
                  <a:extLst>
                    <a:ext uri="{9D8B030D-6E8A-4147-A177-3AD203B41FA5}">
                      <a16:colId xmlns:a16="http://schemas.microsoft.com/office/drawing/2014/main" val="3847323057"/>
                    </a:ext>
                  </a:extLst>
                </a:gridCol>
                <a:gridCol w="9318171">
                  <a:extLst>
                    <a:ext uri="{9D8B030D-6E8A-4147-A177-3AD203B41FA5}">
                      <a16:colId xmlns:a16="http://schemas.microsoft.com/office/drawing/2014/main" val="325913261"/>
                    </a:ext>
                  </a:extLst>
                </a:gridCol>
                <a:gridCol w="1054100">
                  <a:extLst>
                    <a:ext uri="{9D8B030D-6E8A-4147-A177-3AD203B41FA5}">
                      <a16:colId xmlns:a16="http://schemas.microsoft.com/office/drawing/2014/main" val="63460167"/>
                    </a:ext>
                  </a:extLst>
                </a:gridCol>
              </a:tblGrid>
              <a:tr h="162399">
                <a:tc>
                  <a:txBody>
                    <a:bodyPr/>
                    <a:lstStyle/>
                    <a:p>
                      <a:pPr algn="l"/>
                      <a:r>
                        <a:rPr lang="en-HK" sz="1000" dirty="0">
                          <a:latin typeface="Arial" panose="020B0604020202020204" pitchFamily="34" charset="0"/>
                          <a:cs typeface="Arial" panose="020B0604020202020204" pitchFamily="34" charset="0"/>
                        </a:rPr>
                        <a:t>Date</a:t>
                      </a:r>
                    </a:p>
                  </a:txBody>
                  <a:tcPr marL="45720" marR="45720"/>
                </a:tc>
                <a:tc>
                  <a:txBody>
                    <a:bodyPr/>
                    <a:lstStyle/>
                    <a:p>
                      <a:pPr algn="l"/>
                      <a:r>
                        <a:rPr lang="en-HK" sz="1000" dirty="0">
                          <a:latin typeface="Arial" panose="020B0604020202020204" pitchFamily="34" charset="0"/>
                          <a:cs typeface="Arial" panose="020B0604020202020204" pitchFamily="34" charset="0"/>
                        </a:rPr>
                        <a:t>Topic</a:t>
                      </a:r>
                    </a:p>
                  </a:txBody>
                  <a:tcPr marL="45720" marR="45720"/>
                </a:tc>
                <a:tc>
                  <a:txBody>
                    <a:bodyPr/>
                    <a:lstStyle/>
                    <a:p>
                      <a:pPr algn="l"/>
                      <a:r>
                        <a:rPr lang="en-HK" sz="1000">
                          <a:latin typeface="Arial" panose="020B0604020202020204" pitchFamily="34" charset="0"/>
                          <a:cs typeface="Arial" panose="020B0604020202020204" pitchFamily="34" charset="0"/>
                        </a:rPr>
                        <a:t>Instructor</a:t>
                      </a:r>
                    </a:p>
                  </a:txBody>
                  <a:tcPr marL="45720" marR="45720"/>
                </a:tc>
                <a:extLst>
                  <a:ext uri="{0D108BD9-81ED-4DB2-BD59-A6C34878D82A}">
                    <a16:rowId xmlns:a16="http://schemas.microsoft.com/office/drawing/2014/main" val="1065688402"/>
                  </a:ext>
                </a:extLst>
              </a:tr>
              <a:tr h="327900">
                <a:tc>
                  <a:txBody>
                    <a:bodyPr/>
                    <a:lstStyle/>
                    <a:p>
                      <a:r>
                        <a:rPr lang="en-HK" sz="1000" dirty="0">
                          <a:latin typeface="Arial" panose="020B0604020202020204" pitchFamily="34" charset="0"/>
                          <a:cs typeface="Arial" panose="020B0604020202020204" pitchFamily="34" charset="0"/>
                        </a:rPr>
                        <a:t>03/29/2019,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08: An Introduction to Recurrent Neural Networks (RNN) and Long Short Term Memory (LSTM)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2"/>
                        </a:rPr>
                        <a:t> slides </a:t>
                      </a:r>
                      <a:r>
                        <a:rPr lang="en-US"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 Topic ]Google Image Recognition. Case study: </a:t>
                      </a:r>
                      <a:r>
                        <a:rPr lang="en-US" sz="1000" dirty="0" err="1">
                          <a:latin typeface="Arial" panose="020B0604020202020204" pitchFamily="34" charset="0"/>
                          <a:cs typeface="Arial" panose="020B0604020202020204" pitchFamily="34" charset="0"/>
                        </a:rPr>
                        <a:t>SenseTime</a:t>
                      </a:r>
                      <a:r>
                        <a:rPr lang="en-US" sz="1000" dirty="0">
                          <a:latin typeface="Arial" panose="020B0604020202020204" pitchFamily="34" charset="0"/>
                          <a:cs typeface="Arial" panose="020B0604020202020204" pitchFamily="34" charset="0"/>
                        </a:rPr>
                        <a:t> (Computer Vision) [</a:t>
                      </a:r>
                      <a:r>
                        <a:rPr lang="en-US" sz="1000" dirty="0">
                          <a:latin typeface="Arial" panose="020B0604020202020204" pitchFamily="34" charset="0"/>
                          <a:cs typeface="Arial" panose="020B0604020202020204" pitchFamily="34" charset="0"/>
                          <a:hlinkClick r:id="rId3"/>
                        </a:rPr>
                        <a:t>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a:latin typeface="Arial" panose="020B0604020202020204" pitchFamily="34" charset="0"/>
                          <a:cs typeface="Arial" panose="020B0604020202020204" pitchFamily="34" charset="0"/>
                        </a:rPr>
                        <a:t>A.W. </a:t>
                      </a:r>
                      <a:br>
                        <a:rPr lang="en-HK" sz="1000">
                          <a:latin typeface="Arial" panose="020B0604020202020204" pitchFamily="34" charset="0"/>
                          <a:cs typeface="Arial" panose="020B0604020202020204" pitchFamily="34" charset="0"/>
                        </a:rPr>
                      </a:br>
                      <a:r>
                        <a:rPr lang="en-HK" sz="100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966924997"/>
                  </a:ext>
                </a:extLst>
              </a:tr>
              <a:tr h="543548">
                <a:tc>
                  <a:txBody>
                    <a:bodyPr/>
                    <a:lstStyle/>
                    <a:p>
                      <a:r>
                        <a:rPr lang="en-HK" sz="1000">
                          <a:latin typeface="Arial" panose="020B0604020202020204" pitchFamily="34" charset="0"/>
                          <a:cs typeface="Arial" panose="020B0604020202020204" pitchFamily="34" charset="0"/>
                        </a:rPr>
                        <a:t>04/12/2019, Fri</a:t>
                      </a:r>
                    </a:p>
                  </a:txBody>
                  <a:tcPr marL="45720" marR="45720"/>
                </a:tc>
                <a:tc>
                  <a:txBody>
                    <a:bodyPr/>
                    <a:lstStyle/>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Lecture 09: An Introduction to Reinforcement Learning [</a:t>
                      </a:r>
                      <a:r>
                        <a:rPr lang="en-HK" sz="1000" dirty="0">
                          <a:latin typeface="Arial" panose="020B0604020202020204" pitchFamily="34" charset="0"/>
                          <a:cs typeface="Arial" panose="020B0604020202020204" pitchFamily="34" charset="0"/>
                          <a:hlinkClick r:id="rId4"/>
                        </a:rPr>
                        <a:t> YY's slides </a:t>
                      </a:r>
                      <a:r>
                        <a:rPr lang="en-HK" sz="1000" dirty="0">
                          <a:latin typeface="Arial" panose="020B0604020202020204" pitchFamily="34" charset="0"/>
                          <a:cs typeface="Arial" panose="020B0604020202020204" pitchFamily="34" charset="0"/>
                        </a:rPr>
                        <a:t>]</a:t>
                      </a:r>
                      <a:br>
                        <a:rPr lang="en-HK" sz="1000" dirty="0">
                          <a:latin typeface="Arial" panose="020B0604020202020204" pitchFamily="34" charset="0"/>
                          <a:cs typeface="Arial" panose="020B0604020202020204" pitchFamily="34" charset="0"/>
                        </a:rPr>
                      </a:br>
                      <a:r>
                        <a:rPr lang="en-HK" sz="1000" dirty="0">
                          <a:latin typeface="Arial" panose="020B0604020202020204" pitchFamily="34" charset="0"/>
                          <a:cs typeface="Arial" panose="020B0604020202020204" pitchFamily="34" charset="0"/>
                        </a:rPr>
                        <a:t>[ Topic ]:Competition of Cryptocurrency Trading with Deep Learning, by DE LAVERGNE Cyril [</a:t>
                      </a:r>
                      <a:r>
                        <a:rPr lang="en-HK" sz="1000" dirty="0">
                          <a:latin typeface="Arial" panose="020B0604020202020204" pitchFamily="34" charset="0"/>
                          <a:cs typeface="Arial" panose="020B0604020202020204" pitchFamily="34" charset="0"/>
                          <a:hlinkClick r:id="rId5"/>
                        </a:rPr>
                        <a:t> slides </a:t>
                      </a:r>
                      <a:r>
                        <a:rPr lang="en-HK"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Introduction to Deep Reinforcement Learning Trading, by HUANG </a:t>
                      </a:r>
                      <a:r>
                        <a:rPr lang="en-HK" sz="1000" dirty="0" err="1">
                          <a:latin typeface="Arial" panose="020B0604020202020204" pitchFamily="34" charset="0"/>
                          <a:cs typeface="Arial" panose="020B0604020202020204" pitchFamily="34" charset="0"/>
                        </a:rPr>
                        <a:t>Yifei</a:t>
                      </a:r>
                      <a:r>
                        <a:rPr lang="en-HK" sz="1000" dirty="0">
                          <a:latin typeface="Arial" panose="020B0604020202020204" pitchFamily="34" charset="0"/>
                          <a:cs typeface="Arial" panose="020B0604020202020204" pitchFamily="34" charset="0"/>
                        </a:rPr>
                        <a:t> [</a:t>
                      </a:r>
                      <a:r>
                        <a:rPr lang="en-HK" sz="1000" dirty="0">
                          <a:latin typeface="Arial" panose="020B0604020202020204" pitchFamily="34" charset="0"/>
                          <a:cs typeface="Arial" panose="020B0604020202020204" pitchFamily="34" charset="0"/>
                          <a:hlinkClick r:id="rId6"/>
                        </a:rPr>
                        <a:t> slides </a:t>
                      </a:r>
                      <a:r>
                        <a:rPr lang="en-HK"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HK" sz="1000" dirty="0">
                          <a:latin typeface="Arial" panose="020B0604020202020204" pitchFamily="34" charset="0"/>
                          <a:cs typeface="Arial" panose="020B0604020202020204" pitchFamily="34" charset="0"/>
                        </a:rPr>
                        <a:t>[ Reference ]:Cyril's training dataset and demos [</a:t>
                      </a:r>
                      <a:r>
                        <a:rPr lang="en-HK" sz="1000" dirty="0">
                          <a:latin typeface="Arial" panose="020B0604020202020204" pitchFamily="34" charset="0"/>
                          <a:cs typeface="Arial" panose="020B0604020202020204" pitchFamily="34" charset="0"/>
                          <a:hlinkClick r:id="rId7"/>
                        </a:rPr>
                        <a:t> link </a:t>
                      </a:r>
                      <a:r>
                        <a:rPr lang="en-HK" sz="1000" dirty="0">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HK" sz="1000" dirty="0" err="1">
                          <a:latin typeface="Arial" panose="020B0604020202020204" pitchFamily="34" charset="0"/>
                          <a:cs typeface="Arial" panose="020B0604020202020204" pitchFamily="34" charset="0"/>
                        </a:rPr>
                        <a:t>Ceruleanacg's</a:t>
                      </a:r>
                      <a:r>
                        <a:rPr lang="en-HK" sz="1000" dirty="0">
                          <a:latin typeface="Arial" panose="020B0604020202020204" pitchFamily="34" charset="0"/>
                          <a:cs typeface="Arial" panose="020B0604020202020204" pitchFamily="34" charset="0"/>
                        </a:rPr>
                        <a:t> GitHub Repo for </a:t>
                      </a:r>
                      <a:r>
                        <a:rPr lang="en-HK" sz="1000" dirty="0">
                          <a:latin typeface="Arial" panose="020B0604020202020204" pitchFamily="34" charset="0"/>
                          <a:cs typeface="Arial" panose="020B0604020202020204" pitchFamily="34" charset="0"/>
                          <a:hlinkClick r:id="rId8"/>
                        </a:rPr>
                        <a:t>Reinforcement Learning and </a:t>
                      </a:r>
                      <a:r>
                        <a:rPr lang="en-HK" sz="1000" dirty="0" err="1">
                          <a:latin typeface="Arial" panose="020B0604020202020204" pitchFamily="34" charset="0"/>
                          <a:cs typeface="Arial" panose="020B0604020202020204" pitchFamily="34" charset="0"/>
                          <a:hlinkClick r:id="rId8"/>
                        </a:rPr>
                        <a:t>Supervized</a:t>
                      </a:r>
                      <a:r>
                        <a:rPr lang="en-HK" sz="1000" dirty="0">
                          <a:latin typeface="Arial" panose="020B0604020202020204" pitchFamily="34" charset="0"/>
                          <a:cs typeface="Arial" panose="020B0604020202020204" pitchFamily="34" charset="0"/>
                          <a:hlinkClick r:id="rId8"/>
                        </a:rPr>
                        <a:t> Learning Methods and </a:t>
                      </a:r>
                      <a:r>
                        <a:rPr lang="en-HK" sz="1000" dirty="0" err="1">
                          <a:latin typeface="Arial" panose="020B0604020202020204" pitchFamily="34" charset="0"/>
                          <a:cs typeface="Arial" panose="020B0604020202020204" pitchFamily="34" charset="0"/>
                          <a:hlinkClick r:id="rId8"/>
                        </a:rPr>
                        <a:t>Envs</a:t>
                      </a:r>
                      <a:r>
                        <a:rPr lang="en-HK" sz="1000" dirty="0">
                          <a:latin typeface="Arial" panose="020B0604020202020204" pitchFamily="34" charset="0"/>
                          <a:cs typeface="Arial" panose="020B0604020202020204" pitchFamily="34" charset="0"/>
                          <a:hlinkClick r:id="rId8"/>
                        </a:rPr>
                        <a:t> For Quantitative Trading</a:t>
                      </a:r>
                      <a:endParaRPr lang="en-HK" sz="1000" dirty="0">
                        <a:latin typeface="Arial" panose="020B0604020202020204" pitchFamily="34" charset="0"/>
                        <a:cs typeface="Arial" panose="020B0604020202020204" pitchFamily="34" charset="0"/>
                      </a:endParaRPr>
                    </a:p>
                  </a:txBody>
                  <a:tcPr marL="45720" marR="45720"/>
                </a:tc>
                <a:tc>
                  <a:txBody>
                    <a:bodyPr/>
                    <a:lstStyle/>
                    <a:p>
                      <a:r>
                        <a:rPr lang="en-HK" sz="1000">
                          <a:latin typeface="Arial" panose="020B0604020202020204" pitchFamily="34" charset="0"/>
                          <a:cs typeface="Arial" panose="020B0604020202020204" pitchFamily="34" charset="0"/>
                        </a:rPr>
                        <a:t>Cyril DE LAVERGNE</a:t>
                      </a:r>
                      <a:br>
                        <a:rPr lang="en-HK" sz="1000">
                          <a:latin typeface="Arial" panose="020B0604020202020204" pitchFamily="34" charset="0"/>
                          <a:cs typeface="Arial" panose="020B0604020202020204" pitchFamily="34" charset="0"/>
                        </a:rPr>
                      </a:br>
                      <a:r>
                        <a:rPr lang="en-HK" sz="100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2386326570"/>
                  </a:ext>
                </a:extLst>
              </a:tr>
              <a:tr h="220076">
                <a:tc>
                  <a:txBody>
                    <a:bodyPr/>
                    <a:lstStyle/>
                    <a:p>
                      <a:r>
                        <a:rPr lang="en-HK" sz="1000">
                          <a:latin typeface="Arial" panose="020B0604020202020204" pitchFamily="34" charset="0"/>
                          <a:cs typeface="Arial" panose="020B0604020202020204" pitchFamily="34" charset="0"/>
                        </a:rPr>
                        <a:t>04/26/2019,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10: An Introduction to Unsupervised Learning: PCA, </a:t>
                      </a:r>
                      <a:r>
                        <a:rPr lang="en-US" sz="1000" dirty="0" err="1">
                          <a:latin typeface="Arial" panose="020B0604020202020204" pitchFamily="34" charset="0"/>
                          <a:cs typeface="Arial" panose="020B0604020202020204" pitchFamily="34" charset="0"/>
                        </a:rPr>
                        <a:t>AutoEncoder</a:t>
                      </a:r>
                      <a:r>
                        <a:rPr lang="en-US" sz="1000" dirty="0">
                          <a:latin typeface="Arial" panose="020B0604020202020204" pitchFamily="34" charset="0"/>
                          <a:cs typeface="Arial" panose="020B0604020202020204" pitchFamily="34" charset="0"/>
                        </a:rPr>
                        <a:t>, VAE, and GANs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9"/>
                        </a:rPr>
                        <a:t>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a:latin typeface="Arial" panose="020B0604020202020204" pitchFamily="34" charset="0"/>
                          <a:cs typeface="Arial" panose="020B0604020202020204" pitchFamily="34" charset="0"/>
                        </a:rPr>
                        <a:t>A.W. </a:t>
                      </a:r>
                      <a:br>
                        <a:rPr lang="en-HK" sz="1000">
                          <a:latin typeface="Arial" panose="020B0604020202020204" pitchFamily="34" charset="0"/>
                          <a:cs typeface="Arial" panose="020B0604020202020204" pitchFamily="34" charset="0"/>
                        </a:rPr>
                      </a:br>
                      <a:r>
                        <a:rPr lang="en-HK" sz="1000">
                          <a:latin typeface="Arial" panose="020B0604020202020204" pitchFamily="34" charset="0"/>
                          <a:cs typeface="Arial" panose="020B0604020202020204" pitchFamily="34" charset="0"/>
                        </a:rPr>
                        <a:t>Y.Y.</a:t>
                      </a:r>
                    </a:p>
                  </a:txBody>
                  <a:tcPr marL="45720" marR="45720"/>
                </a:tc>
                <a:extLst>
                  <a:ext uri="{0D108BD9-81ED-4DB2-BD59-A6C34878D82A}">
                    <a16:rowId xmlns:a16="http://schemas.microsoft.com/office/drawing/2014/main" val="2766949271"/>
                  </a:ext>
                </a:extLst>
              </a:tr>
              <a:tr h="1190490">
                <a:tc>
                  <a:txBody>
                    <a:bodyPr/>
                    <a:lstStyle/>
                    <a:p>
                      <a:r>
                        <a:rPr lang="en-HK" sz="1000">
                          <a:latin typeface="Arial" panose="020B0604020202020204" pitchFamily="34" charset="0"/>
                          <a:cs typeface="Arial" panose="020B0604020202020204" pitchFamily="34" charset="0"/>
                        </a:rPr>
                        <a:t>05/03/2019,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Seminar: Investment Trends and FinTech Outlook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 Invited Talk ]:Focus : Sales and Trading Business in Global Investment Banks – Ripe for Disruption by AI?</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Speaker: Mr. Christopher Lee</a:t>
                      </a:r>
                    </a:p>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Biography: Mr. Chris Lee is a partner at FAA Investments and a board director with expertise in financial markets, risk management, governance and leadership development. Currently, he serves as an Independent Board Member with Matthews Asia Funds (AUM: US$30.2 billion), the largest US investment company with a focus on Asia Pacific markets and Asian Masters Fund, an investment company listed in Australia. Previously, Chris was an investment banker for 18 years, acting as Managing Director and divisional and regional heads at Deutsche Bank AG, UBS Investment Bank and Bank of America Merrill Lynch. He worked in global capital markets, managed derivative products, and provided equity sales and trading functions to institutional investors. Academically, Chris is an associate professor of science practice at HKUST and teaches financial mathematics and risk management courses. He completed the AMP at Harvard University and holds a BS in Mechanical Engineering and an MBA from U.C. Berkeley.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Bloomberg Profile: [</a:t>
                      </a:r>
                      <a:r>
                        <a:rPr lang="en-US" sz="1000" dirty="0">
                          <a:latin typeface="Arial" panose="020B0604020202020204" pitchFamily="34" charset="0"/>
                          <a:cs typeface="Arial" panose="020B0604020202020204" pitchFamily="34" charset="0"/>
                          <a:hlinkClick r:id="rId10"/>
                        </a:rPr>
                        <a:t> link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a:latin typeface="Arial" panose="020B0604020202020204" pitchFamily="34" charset="0"/>
                          <a:cs typeface="Arial" panose="020B0604020202020204" pitchFamily="34" charset="0"/>
                        </a:rPr>
                        <a:t>Chris Lee </a:t>
                      </a:r>
                      <a:br>
                        <a:rPr lang="en-HK" sz="1000">
                          <a:latin typeface="Arial" panose="020B0604020202020204" pitchFamily="34" charset="0"/>
                          <a:cs typeface="Arial" panose="020B0604020202020204" pitchFamily="34" charset="0"/>
                        </a:rPr>
                      </a:br>
                      <a:r>
                        <a:rPr lang="en-HK" sz="1000">
                          <a:latin typeface="Arial" panose="020B0604020202020204" pitchFamily="34" charset="0"/>
                          <a:cs typeface="Arial" panose="020B0604020202020204" pitchFamily="34" charset="0"/>
                        </a:rPr>
                        <a:t>A.W.</a:t>
                      </a:r>
                    </a:p>
                  </a:txBody>
                  <a:tcPr marL="45720" marR="45720"/>
                </a:tc>
                <a:extLst>
                  <a:ext uri="{0D108BD9-81ED-4DB2-BD59-A6C34878D82A}">
                    <a16:rowId xmlns:a16="http://schemas.microsoft.com/office/drawing/2014/main" val="1195016230"/>
                  </a:ext>
                </a:extLst>
              </a:tr>
              <a:tr h="220076">
                <a:tc>
                  <a:txBody>
                    <a:bodyPr/>
                    <a:lstStyle/>
                    <a:p>
                      <a:r>
                        <a:rPr lang="en-HK" sz="1000">
                          <a:latin typeface="Arial" panose="020B0604020202020204" pitchFamily="34" charset="0"/>
                          <a:cs typeface="Arial" panose="020B0604020202020204" pitchFamily="34" charset="0"/>
                        </a:rPr>
                        <a:t>05/10/2019,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12: Tutorial on deep learning in Python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11"/>
                        </a:rPr>
                        <a:t> Python Notebook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dirty="0" err="1">
                          <a:latin typeface="Arial" panose="020B0604020202020204" pitchFamily="34" charset="0"/>
                          <a:cs typeface="Arial" panose="020B0604020202020204" pitchFamily="34" charset="0"/>
                        </a:rPr>
                        <a:t>Yifei</a:t>
                      </a:r>
                      <a:r>
                        <a:rPr lang="en-HK" sz="1000" dirty="0">
                          <a:latin typeface="Arial" panose="020B0604020202020204" pitchFamily="34" charset="0"/>
                          <a:cs typeface="Arial" panose="020B0604020202020204" pitchFamily="34" charset="0"/>
                        </a:rPr>
                        <a:t> Huang</a:t>
                      </a:r>
                    </a:p>
                  </a:txBody>
                  <a:tcPr marL="45720" marR="45720"/>
                </a:tc>
                <a:extLst>
                  <a:ext uri="{0D108BD9-81ED-4DB2-BD59-A6C34878D82A}">
                    <a16:rowId xmlns:a16="http://schemas.microsoft.com/office/drawing/2014/main" val="3129706432"/>
                  </a:ext>
                </a:extLst>
              </a:tr>
              <a:tr h="220076">
                <a:tc>
                  <a:txBody>
                    <a:bodyPr/>
                    <a:lstStyle/>
                    <a:p>
                      <a:r>
                        <a:rPr lang="en-HK" sz="1000" dirty="0">
                          <a:latin typeface="Arial" panose="020B0604020202020204" pitchFamily="34" charset="0"/>
                          <a:cs typeface="Arial" panose="020B0604020202020204" pitchFamily="34" charset="0"/>
                        </a:rPr>
                        <a:t>05/17/2019, Fri</a:t>
                      </a:r>
                    </a:p>
                  </a:txBody>
                  <a:tcPr marL="45720" marR="45720"/>
                </a:tc>
                <a:tc>
                  <a:txBody>
                    <a:bodyPr/>
                    <a:lstStyle/>
                    <a:p>
                      <a:pPr marL="171450" indent="-171450">
                        <a:buFont typeface="Arial" panose="020B0604020202020204" pitchFamily="34" charset="0"/>
                        <a:buChar char="•"/>
                      </a:pPr>
                      <a:r>
                        <a:rPr lang="en-US" sz="1000" dirty="0">
                          <a:latin typeface="Arial" panose="020B0604020202020204" pitchFamily="34" charset="0"/>
                          <a:cs typeface="Arial" panose="020B0604020202020204" pitchFamily="34" charset="0"/>
                        </a:rPr>
                        <a:t>Lecture 13: Final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[Reference]:[</a:t>
                      </a:r>
                      <a:r>
                        <a:rPr lang="en-US" sz="1000" dirty="0">
                          <a:latin typeface="Arial" panose="020B0604020202020204" pitchFamily="34" charset="0"/>
                          <a:cs typeface="Arial" panose="020B0604020202020204" pitchFamily="34" charset="0"/>
                          <a:hlinkClick r:id="rId12"/>
                        </a:rPr>
                        <a:t> slides </a:t>
                      </a:r>
                      <a:r>
                        <a:rPr lang="en-US" sz="1000" dirty="0">
                          <a:latin typeface="Arial" panose="020B0604020202020204" pitchFamily="34" charset="0"/>
                          <a:cs typeface="Arial" panose="020B0604020202020204" pitchFamily="34" charset="0"/>
                        </a:rPr>
                        <a:t>]</a:t>
                      </a:r>
                    </a:p>
                  </a:txBody>
                  <a:tcPr marL="45720" marR="45720"/>
                </a:tc>
                <a:tc>
                  <a:txBody>
                    <a:bodyPr/>
                    <a:lstStyle/>
                    <a:p>
                      <a:r>
                        <a:rPr lang="en-HK" sz="1000" dirty="0">
                          <a:latin typeface="Arial" panose="020B0604020202020204" pitchFamily="34" charset="0"/>
                          <a:cs typeface="Arial" panose="020B0604020202020204" pitchFamily="34" charset="0"/>
                        </a:rPr>
                        <a:t>A.W.</a:t>
                      </a:r>
                    </a:p>
                  </a:txBody>
                  <a:tcPr marL="45720" marR="45720"/>
                </a:tc>
                <a:extLst>
                  <a:ext uri="{0D108BD9-81ED-4DB2-BD59-A6C34878D82A}">
                    <a16:rowId xmlns:a16="http://schemas.microsoft.com/office/drawing/2014/main" val="2218393396"/>
                  </a:ext>
                </a:extLst>
              </a:tr>
            </a:tbl>
          </a:graphicData>
        </a:graphic>
      </p:graphicFrame>
    </p:spTree>
    <p:extLst>
      <p:ext uri="{BB962C8B-B14F-4D97-AF65-F5344CB8AC3E}">
        <p14:creationId xmlns:p14="http://schemas.microsoft.com/office/powerpoint/2010/main" val="3440515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36E4-9E65-420F-998E-8BA7D38283CA}"/>
              </a:ext>
            </a:extLst>
          </p:cNvPr>
          <p:cNvSpPr>
            <a:spLocks noGrp="1"/>
          </p:cNvSpPr>
          <p:nvPr>
            <p:ph type="title"/>
          </p:nvPr>
        </p:nvSpPr>
        <p:spPr/>
        <p:txBody>
          <a:bodyPr/>
          <a:lstStyle/>
          <a:p>
            <a:r>
              <a:rPr lang="en-US" dirty="0"/>
              <a:t>Frontier Technologies &amp; Applications</a:t>
            </a:r>
            <a:endParaRPr lang="en-HK" dirty="0"/>
          </a:p>
        </p:txBody>
      </p:sp>
      <p:sp>
        <p:nvSpPr>
          <p:cNvPr id="4" name="Slide Number Placeholder 3">
            <a:extLst>
              <a:ext uri="{FF2B5EF4-FFF2-40B4-BE49-F238E27FC236}">
                <a16:creationId xmlns:a16="http://schemas.microsoft.com/office/drawing/2014/main" id="{6CD7C45B-E01E-43F1-8748-D932E671062C}"/>
              </a:ext>
            </a:extLst>
          </p:cNvPr>
          <p:cNvSpPr>
            <a:spLocks noGrp="1"/>
          </p:cNvSpPr>
          <p:nvPr>
            <p:ph type="sldNum" sz="quarter" idx="12"/>
          </p:nvPr>
        </p:nvSpPr>
        <p:spPr/>
        <p:txBody>
          <a:bodyPr/>
          <a:lstStyle/>
          <a:p>
            <a:fld id="{C561A1FA-AF8D-40D5-924F-60D3B98E3498}" type="slidenum">
              <a:rPr lang="en-US" smtClean="0"/>
              <a:t>6</a:t>
            </a:fld>
            <a:endParaRPr lang="en-US"/>
          </a:p>
        </p:txBody>
      </p:sp>
      <p:pic>
        <p:nvPicPr>
          <p:cNvPr id="8" name="Picture 7">
            <a:extLst>
              <a:ext uri="{FF2B5EF4-FFF2-40B4-BE49-F238E27FC236}">
                <a16:creationId xmlns:a16="http://schemas.microsoft.com/office/drawing/2014/main" id="{C23E1A31-FB93-4B65-8BBE-41563C8797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1000" y="1954221"/>
            <a:ext cx="2286000" cy="762000"/>
          </a:xfrm>
          <a:prstGeom prst="rect">
            <a:avLst/>
          </a:prstGeom>
        </p:spPr>
      </p:pic>
      <p:cxnSp>
        <p:nvCxnSpPr>
          <p:cNvPr id="11" name="Straight Connector 10">
            <a:extLst>
              <a:ext uri="{FF2B5EF4-FFF2-40B4-BE49-F238E27FC236}">
                <a16:creationId xmlns:a16="http://schemas.microsoft.com/office/drawing/2014/main" id="{751566FC-5848-4EB0-8FF7-E9AB65D6246B}"/>
              </a:ext>
            </a:extLst>
          </p:cNvPr>
          <p:cNvCxnSpPr>
            <a:cxnSpLocks/>
          </p:cNvCxnSpPr>
          <p:nvPr/>
        </p:nvCxnSpPr>
        <p:spPr>
          <a:xfrm>
            <a:off x="3048000" y="1690688"/>
            <a:ext cx="0" cy="4607575"/>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030686D-53D5-4EB4-89E8-9729A63CC957}"/>
              </a:ext>
            </a:extLst>
          </p:cNvPr>
          <p:cNvSpPr txBox="1"/>
          <p:nvPr/>
        </p:nvSpPr>
        <p:spPr>
          <a:xfrm>
            <a:off x="243840" y="2982724"/>
            <a:ext cx="2560320" cy="2923877"/>
          </a:xfrm>
          <a:prstGeom prst="rect">
            <a:avLst/>
          </a:prstGeom>
          <a:noFill/>
        </p:spPr>
        <p:txBody>
          <a:bodyPr wrap="square" rtlCol="0">
            <a:spAutoFit/>
          </a:bodyPr>
          <a:lstStyle/>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World’s best-performing cybersecurity solutions provider</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Proprietary deep learning framework designed for cybersecurity</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Zero-day threat detection and prevention</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A step beyond signature-based virus and malware detection</a:t>
            </a:r>
          </a:p>
        </p:txBody>
      </p:sp>
      <p:sp>
        <p:nvSpPr>
          <p:cNvPr id="14" name="TextBox 13">
            <a:extLst>
              <a:ext uri="{FF2B5EF4-FFF2-40B4-BE49-F238E27FC236}">
                <a16:creationId xmlns:a16="http://schemas.microsoft.com/office/drawing/2014/main" id="{B1614686-D8D8-474C-BD6F-06972F98F657}"/>
              </a:ext>
            </a:extLst>
          </p:cNvPr>
          <p:cNvSpPr txBox="1"/>
          <p:nvPr/>
        </p:nvSpPr>
        <p:spPr>
          <a:xfrm>
            <a:off x="3291840" y="2982724"/>
            <a:ext cx="2560320" cy="2985433"/>
          </a:xfrm>
          <a:prstGeom prst="rect">
            <a:avLst/>
          </a:prstGeom>
          <a:noFill/>
        </p:spPr>
        <p:txBody>
          <a:bodyPr wrap="square" rtlCol="0">
            <a:spAutoFit/>
          </a:bodyPr>
          <a:lstStyle/>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World’s first and only certified company offering fully-autonomous BVLOS (Beyond Visual Line of Sight) drone solutions</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Potential to become platform for scaled aerial data analytics, and become a critical enabler of AI/ML ecosystem</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Foundational role for the future of smart cities</a:t>
            </a:r>
            <a:endParaRPr lang="en-HK" sz="1400" dirty="0">
              <a:latin typeface="Arial" panose="020B0604020202020204" pitchFamily="34" charset="0"/>
              <a:ea typeface="Microsoft YaHei" panose="020B0503020204020204" pitchFamily="34" charset="-122"/>
              <a:cs typeface="Arial" panose="020B0604020202020204" pitchFamily="34" charset="0"/>
            </a:endParaRPr>
          </a:p>
        </p:txBody>
      </p:sp>
      <p:sp>
        <p:nvSpPr>
          <p:cNvPr id="15" name="TextBox 14">
            <a:extLst>
              <a:ext uri="{FF2B5EF4-FFF2-40B4-BE49-F238E27FC236}">
                <a16:creationId xmlns:a16="http://schemas.microsoft.com/office/drawing/2014/main" id="{D0EDA7A1-9B73-456C-AA41-223B86DA0339}"/>
              </a:ext>
            </a:extLst>
          </p:cNvPr>
          <p:cNvSpPr txBox="1"/>
          <p:nvPr/>
        </p:nvSpPr>
        <p:spPr>
          <a:xfrm>
            <a:off x="6339840" y="2982724"/>
            <a:ext cx="2560320" cy="2923877"/>
          </a:xfrm>
          <a:prstGeom prst="rect">
            <a:avLst/>
          </a:prstGeom>
          <a:noFill/>
        </p:spPr>
        <p:txBody>
          <a:bodyPr wrap="square" rtlCol="0">
            <a:spAutoFit/>
          </a:bodyPr>
          <a:lstStyle/>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AI chipset optimized for parallel processing</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Radical architectural design allows for scaling down for edge intelligence</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Vast market potential in low power, low cost, high volume use cases</a:t>
            </a:r>
            <a:endParaRPr lang="en-HK" sz="1400" dirty="0">
              <a:latin typeface="Arial" panose="020B0604020202020204" pitchFamily="34" charset="0"/>
              <a:ea typeface="Microsoft YaHei" panose="020B0503020204020204" pitchFamily="34" charset="-122"/>
              <a:cs typeface="Arial" panose="020B0604020202020204" pitchFamily="34" charset="0"/>
            </a:endParaRP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Dynamic Reconfigurable Systolic Array eliminating I/O bottlenecks</a:t>
            </a:r>
          </a:p>
        </p:txBody>
      </p:sp>
      <p:pic>
        <p:nvPicPr>
          <p:cNvPr id="16" name="Picture 15">
            <a:extLst>
              <a:ext uri="{FF2B5EF4-FFF2-40B4-BE49-F238E27FC236}">
                <a16:creationId xmlns:a16="http://schemas.microsoft.com/office/drawing/2014/main" id="{3E8D00F7-2F34-44F3-B4DF-9380BB8557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92721" y="2166356"/>
            <a:ext cx="2558558" cy="337730"/>
          </a:xfrm>
          <a:prstGeom prst="rect">
            <a:avLst/>
          </a:prstGeom>
        </p:spPr>
      </p:pic>
      <p:sp>
        <p:nvSpPr>
          <p:cNvPr id="17" name="TextBox 16">
            <a:extLst>
              <a:ext uri="{FF2B5EF4-FFF2-40B4-BE49-F238E27FC236}">
                <a16:creationId xmlns:a16="http://schemas.microsoft.com/office/drawing/2014/main" id="{7728264F-0768-471B-9896-C4EFBA9733BB}"/>
              </a:ext>
            </a:extLst>
          </p:cNvPr>
          <p:cNvSpPr txBox="1"/>
          <p:nvPr/>
        </p:nvSpPr>
        <p:spPr>
          <a:xfrm>
            <a:off x="9387840" y="2135166"/>
            <a:ext cx="2560320" cy="400110"/>
          </a:xfrm>
          <a:prstGeom prst="rect">
            <a:avLst/>
          </a:prstGeom>
          <a:noFill/>
        </p:spPr>
        <p:txBody>
          <a:bodyPr wrap="square" rtlCol="0">
            <a:spAutoFit/>
          </a:bodyPr>
          <a:lstStyle/>
          <a:p>
            <a:pPr algn="ctr">
              <a:spcBef>
                <a:spcPts val="600"/>
              </a:spcBef>
              <a:spcAft>
                <a:spcPts val="600"/>
              </a:spcAft>
            </a:pPr>
            <a:r>
              <a:rPr lang="en-US" sz="2000" b="1" dirty="0">
                <a:latin typeface="Arial" panose="020B0604020202020204" pitchFamily="34" charset="0"/>
                <a:ea typeface="Microsoft YaHei" panose="020B0503020204020204" pitchFamily="34" charset="-122"/>
                <a:cs typeface="Arial" panose="020B0604020202020204" pitchFamily="34" charset="0"/>
              </a:rPr>
              <a:t>Drug Discovery AI</a:t>
            </a:r>
          </a:p>
        </p:txBody>
      </p:sp>
      <p:cxnSp>
        <p:nvCxnSpPr>
          <p:cNvPr id="18" name="Straight Connector 17">
            <a:extLst>
              <a:ext uri="{FF2B5EF4-FFF2-40B4-BE49-F238E27FC236}">
                <a16:creationId xmlns:a16="http://schemas.microsoft.com/office/drawing/2014/main" id="{CC19DAF8-A858-43A4-9248-510939220F47}"/>
              </a:ext>
            </a:extLst>
          </p:cNvPr>
          <p:cNvCxnSpPr>
            <a:cxnSpLocks/>
          </p:cNvCxnSpPr>
          <p:nvPr/>
        </p:nvCxnSpPr>
        <p:spPr>
          <a:xfrm>
            <a:off x="6096000" y="1690688"/>
            <a:ext cx="0" cy="4607575"/>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83B7A88-C284-40D2-A322-2CD8EB8CA0BA}"/>
              </a:ext>
            </a:extLst>
          </p:cNvPr>
          <p:cNvCxnSpPr>
            <a:cxnSpLocks/>
          </p:cNvCxnSpPr>
          <p:nvPr/>
        </p:nvCxnSpPr>
        <p:spPr>
          <a:xfrm>
            <a:off x="9144000" y="1690688"/>
            <a:ext cx="0" cy="4607575"/>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8F5F986-53C4-44A8-84A6-66716D59F202}"/>
              </a:ext>
            </a:extLst>
          </p:cNvPr>
          <p:cNvCxnSpPr>
            <a:cxnSpLocks/>
          </p:cNvCxnSpPr>
          <p:nvPr/>
        </p:nvCxnSpPr>
        <p:spPr>
          <a:xfrm>
            <a:off x="0" y="1690688"/>
            <a:ext cx="0" cy="4607575"/>
          </a:xfrm>
          <a:prstGeom prst="line">
            <a:avLst/>
          </a:prstGeom>
          <a:ln>
            <a:no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65A0BD2-068D-4C6B-AA21-D110CF2336A1}"/>
              </a:ext>
            </a:extLst>
          </p:cNvPr>
          <p:cNvCxnSpPr>
            <a:cxnSpLocks/>
          </p:cNvCxnSpPr>
          <p:nvPr/>
        </p:nvCxnSpPr>
        <p:spPr>
          <a:xfrm>
            <a:off x="12192000" y="1690688"/>
            <a:ext cx="0" cy="4607575"/>
          </a:xfrm>
          <a:prstGeom prst="line">
            <a:avLst/>
          </a:prstGeom>
          <a:ln>
            <a:noFill/>
            <a:prstDash val="dash"/>
          </a:ln>
        </p:spPr>
        <p:style>
          <a:lnRef idx="1">
            <a:schemeClr val="accent1"/>
          </a:lnRef>
          <a:fillRef idx="0">
            <a:schemeClr val="accent1"/>
          </a:fillRef>
          <a:effectRef idx="0">
            <a:schemeClr val="accent1"/>
          </a:effectRef>
          <a:fontRef idx="minor">
            <a:schemeClr val="tx1"/>
          </a:fontRef>
        </p:style>
      </p:cxnSp>
      <p:sp>
        <p:nvSpPr>
          <p:cNvPr id="22" name="Title 1">
            <a:extLst>
              <a:ext uri="{FF2B5EF4-FFF2-40B4-BE49-F238E27FC236}">
                <a16:creationId xmlns:a16="http://schemas.microsoft.com/office/drawing/2014/main" id="{763795D4-0E4A-4670-BD49-6BD9B9F313A3}"/>
              </a:ext>
            </a:extLst>
          </p:cNvPr>
          <p:cNvSpPr txBox="1">
            <a:spLocks/>
          </p:cNvSpPr>
          <p:nvPr/>
        </p:nvSpPr>
        <p:spPr>
          <a:xfrm>
            <a:off x="12191999"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Pushing yourself out of your comfort zone</a:t>
            </a:r>
            <a:endParaRPr lang="en-HK" dirty="0"/>
          </a:p>
        </p:txBody>
      </p:sp>
      <p:sp>
        <p:nvSpPr>
          <p:cNvPr id="23" name="TextBox 22">
            <a:extLst>
              <a:ext uri="{FF2B5EF4-FFF2-40B4-BE49-F238E27FC236}">
                <a16:creationId xmlns:a16="http://schemas.microsoft.com/office/drawing/2014/main" id="{FB6DCDC4-6D56-438D-9177-3A82231A15EB}"/>
              </a:ext>
            </a:extLst>
          </p:cNvPr>
          <p:cNvSpPr txBox="1"/>
          <p:nvPr/>
        </p:nvSpPr>
        <p:spPr>
          <a:xfrm>
            <a:off x="6508835" y="2135166"/>
            <a:ext cx="2222329" cy="400110"/>
          </a:xfrm>
          <a:prstGeom prst="rect">
            <a:avLst/>
          </a:prstGeom>
          <a:noFill/>
        </p:spPr>
        <p:txBody>
          <a:bodyPr wrap="square" rtlCol="0">
            <a:spAutoFit/>
          </a:bodyPr>
          <a:lstStyle/>
          <a:p>
            <a:pPr algn="ctr">
              <a:spcBef>
                <a:spcPts val="600"/>
              </a:spcBef>
              <a:spcAft>
                <a:spcPts val="600"/>
              </a:spcAft>
            </a:pPr>
            <a:r>
              <a:rPr lang="en-US" sz="2000" b="1" dirty="0">
                <a:latin typeface="Arial" panose="020B0604020202020204" pitchFamily="34" charset="0"/>
                <a:ea typeface="Microsoft YaHei" panose="020B0503020204020204" pitchFamily="34" charset="-122"/>
                <a:cs typeface="Arial" panose="020B0604020202020204" pitchFamily="34" charset="0"/>
              </a:rPr>
              <a:t>AI Chipset</a:t>
            </a:r>
          </a:p>
        </p:txBody>
      </p:sp>
      <p:sp>
        <p:nvSpPr>
          <p:cNvPr id="24" name="TextBox 23">
            <a:extLst>
              <a:ext uri="{FF2B5EF4-FFF2-40B4-BE49-F238E27FC236}">
                <a16:creationId xmlns:a16="http://schemas.microsoft.com/office/drawing/2014/main" id="{0E988A39-EF33-4C7B-9B04-5241FBBA83D9}"/>
              </a:ext>
            </a:extLst>
          </p:cNvPr>
          <p:cNvSpPr txBox="1"/>
          <p:nvPr/>
        </p:nvSpPr>
        <p:spPr>
          <a:xfrm>
            <a:off x="9387840" y="2982724"/>
            <a:ext cx="2560320" cy="2985433"/>
          </a:xfrm>
          <a:prstGeom prst="rect">
            <a:avLst/>
          </a:prstGeom>
          <a:noFill/>
        </p:spPr>
        <p:txBody>
          <a:bodyPr wrap="square" rtlCol="0">
            <a:spAutoFit/>
          </a:bodyPr>
          <a:lstStyle/>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World’s best results for new drug hit discovery, binding affinity prediction, and toxicity detection</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Utilizes deep learning (3D convolutional neural networks) for structure-based drug discovery</a:t>
            </a:r>
          </a:p>
          <a:p>
            <a:pPr marL="177800" indent="-177800">
              <a:spcBef>
                <a:spcPts val="600"/>
              </a:spcBef>
              <a:spcAft>
                <a:spcPts val="600"/>
              </a:spcAft>
              <a:buFont typeface="Arial" panose="020B0604020202020204" pitchFamily="34" charset="0"/>
              <a:buChar char="•"/>
            </a:pPr>
            <a:r>
              <a:rPr lang="en-US" sz="1400" dirty="0">
                <a:latin typeface="Arial" panose="020B0604020202020204" pitchFamily="34" charset="0"/>
                <a:ea typeface="Microsoft YaHei" panose="020B0503020204020204" pitchFamily="34" charset="-122"/>
                <a:cs typeface="Arial" panose="020B0604020202020204" pitchFamily="34" charset="0"/>
              </a:rPr>
              <a:t>Enabler of drug discovery in an extremely large and diverse chemical space (order of magnitude: 10</a:t>
            </a:r>
            <a:r>
              <a:rPr lang="en-US" sz="1400" baseline="30000" dirty="0">
                <a:latin typeface="Arial" panose="020B0604020202020204" pitchFamily="34" charset="0"/>
                <a:ea typeface="Microsoft YaHei" panose="020B0503020204020204" pitchFamily="34" charset="-122"/>
                <a:cs typeface="Arial" panose="020B0604020202020204" pitchFamily="34" charset="0"/>
              </a:rPr>
              <a:t>60</a:t>
            </a:r>
            <a:r>
              <a:rPr lang="en-US" sz="1400" dirty="0">
                <a:latin typeface="Arial" panose="020B0604020202020204" pitchFamily="34" charset="0"/>
                <a:ea typeface="Microsoft YaHei" panose="020B0503020204020204" pitchFamily="34" charset="-122"/>
                <a:cs typeface="Arial" panose="020B0604020202020204" pitchFamily="34" charset="0"/>
              </a:rPr>
              <a:t>)</a:t>
            </a:r>
          </a:p>
        </p:txBody>
      </p:sp>
    </p:spTree>
    <p:extLst>
      <p:ext uri="{BB962C8B-B14F-4D97-AF65-F5344CB8AC3E}">
        <p14:creationId xmlns:p14="http://schemas.microsoft.com/office/powerpoint/2010/main" val="3783669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8D6922A-26F2-413D-9CEE-1E2C9D008D69}"/>
              </a:ext>
            </a:extLst>
          </p:cNvPr>
          <p:cNvSpPr>
            <a:spLocks noGrp="1"/>
          </p:cNvSpPr>
          <p:nvPr>
            <p:ph type="sldNum" sz="quarter" idx="12"/>
          </p:nvPr>
        </p:nvSpPr>
        <p:spPr/>
        <p:txBody>
          <a:bodyPr/>
          <a:lstStyle/>
          <a:p>
            <a:fld id="{C561A1FA-AF8D-40D5-924F-60D3B98E3498}" type="slidenum">
              <a:rPr lang="en-US" smtClean="0"/>
              <a:t>7</a:t>
            </a:fld>
            <a:endParaRPr lang="en-US"/>
          </a:p>
        </p:txBody>
      </p:sp>
      <p:pic>
        <p:nvPicPr>
          <p:cNvPr id="5" name="Picture 4">
            <a:extLst>
              <a:ext uri="{FF2B5EF4-FFF2-40B4-BE49-F238E27FC236}">
                <a16:creationId xmlns:a16="http://schemas.microsoft.com/office/drawing/2014/main" id="{FEF401F7-98B4-4AF6-AA62-DB869017856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41576" y="1251691"/>
            <a:ext cx="7062788" cy="4354617"/>
          </a:xfrm>
          <a:prstGeom prst="rect">
            <a:avLst/>
          </a:prstGeom>
        </p:spPr>
      </p:pic>
      <p:pic>
        <p:nvPicPr>
          <p:cNvPr id="6" name="Picture 5">
            <a:extLst>
              <a:ext uri="{FF2B5EF4-FFF2-40B4-BE49-F238E27FC236}">
                <a16:creationId xmlns:a16="http://schemas.microsoft.com/office/drawing/2014/main" id="{8A9C4B02-F1B1-4C1A-9553-3F594A171E91}"/>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7068494" y="1338261"/>
            <a:ext cx="4981930" cy="4181476"/>
          </a:xfrm>
          <a:prstGeom prst="rect">
            <a:avLst/>
          </a:prstGeom>
        </p:spPr>
      </p:pic>
    </p:spTree>
    <p:extLst>
      <p:ext uri="{BB962C8B-B14F-4D97-AF65-F5344CB8AC3E}">
        <p14:creationId xmlns:p14="http://schemas.microsoft.com/office/powerpoint/2010/main" val="882460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555198F-C93B-493A-B379-76E0D3F2C3EA}"/>
              </a:ext>
            </a:extLst>
          </p:cNvPr>
          <p:cNvSpPr>
            <a:spLocks noGrp="1"/>
          </p:cNvSpPr>
          <p:nvPr>
            <p:ph type="sldNum" sz="quarter" idx="12"/>
          </p:nvPr>
        </p:nvSpPr>
        <p:spPr/>
        <p:txBody>
          <a:bodyPr/>
          <a:lstStyle/>
          <a:p>
            <a:fld id="{C561A1FA-AF8D-40D5-924F-60D3B98E3498}" type="slidenum">
              <a:rPr lang="en-US" smtClean="0"/>
              <a:t>8</a:t>
            </a:fld>
            <a:endParaRPr lang="en-US"/>
          </a:p>
        </p:txBody>
      </p:sp>
      <p:pic>
        <p:nvPicPr>
          <p:cNvPr id="6" name="Picture 5">
            <a:extLst>
              <a:ext uri="{FF2B5EF4-FFF2-40B4-BE49-F238E27FC236}">
                <a16:creationId xmlns:a16="http://schemas.microsoft.com/office/drawing/2014/main" id="{D2EEFEA5-9B95-4B99-A71A-4A6452A2E8D4}"/>
              </a:ext>
            </a:extLst>
          </p:cNvPr>
          <p:cNvPicPr>
            <a:picLocks noChangeAspect="1"/>
          </p:cNvPicPr>
          <p:nvPr/>
        </p:nvPicPr>
        <p:blipFill>
          <a:blip r:embed="rId2"/>
          <a:stretch>
            <a:fillRect/>
          </a:stretch>
        </p:blipFill>
        <p:spPr>
          <a:xfrm>
            <a:off x="0" y="2142"/>
            <a:ext cx="12192000" cy="6853716"/>
          </a:xfrm>
          <a:prstGeom prst="rect">
            <a:avLst/>
          </a:prstGeom>
        </p:spPr>
      </p:pic>
    </p:spTree>
    <p:extLst>
      <p:ext uri="{BB962C8B-B14F-4D97-AF65-F5344CB8AC3E}">
        <p14:creationId xmlns:p14="http://schemas.microsoft.com/office/powerpoint/2010/main" val="3828126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146FFBE-F2CB-48A8-AF96-DB8FFF062EA9}"/>
              </a:ext>
            </a:extLst>
          </p:cNvPr>
          <p:cNvSpPr>
            <a:spLocks noGrp="1"/>
          </p:cNvSpPr>
          <p:nvPr>
            <p:ph type="sldNum" sz="quarter" idx="12"/>
          </p:nvPr>
        </p:nvSpPr>
        <p:spPr/>
        <p:txBody>
          <a:bodyPr/>
          <a:lstStyle/>
          <a:p>
            <a:fld id="{C561A1FA-AF8D-40D5-924F-60D3B98E3498}" type="slidenum">
              <a:rPr lang="en-US" smtClean="0"/>
              <a:t>9</a:t>
            </a:fld>
            <a:endParaRPr lang="en-US"/>
          </a:p>
        </p:txBody>
      </p:sp>
      <p:pic>
        <p:nvPicPr>
          <p:cNvPr id="6" name="Picture 5">
            <a:extLst>
              <a:ext uri="{FF2B5EF4-FFF2-40B4-BE49-F238E27FC236}">
                <a16:creationId xmlns:a16="http://schemas.microsoft.com/office/drawing/2014/main" id="{91F06FDB-6C2E-427F-B725-AFA8722F6A0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34127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14525</TotalTime>
  <Words>951</Words>
  <Application>Microsoft Office PowerPoint</Application>
  <PresentationFormat>Widescreen</PresentationFormat>
  <Paragraphs>174</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Microsoft YaHei</vt:lpstr>
      <vt:lpstr>Arial</vt:lpstr>
      <vt:lpstr>Calibri</vt:lpstr>
      <vt:lpstr>Calibri Light</vt:lpstr>
      <vt:lpstr>Edwardian Script ITC</vt:lpstr>
      <vt:lpstr>Office Theme</vt:lpstr>
      <vt:lpstr>Artificial Intelligence in Finance at Hong Kong University of Science and Technology</vt:lpstr>
      <vt:lpstr>PowerPoint Presentation</vt:lpstr>
      <vt:lpstr>Final Assignment &amp; Presentation</vt:lpstr>
      <vt:lpstr>PowerPoint Presentation</vt:lpstr>
      <vt:lpstr>PowerPoint Presentation</vt:lpstr>
      <vt:lpstr>Frontier Technologies &amp; Applications</vt:lpstr>
      <vt:lpstr>PowerPoint Presentation</vt:lpstr>
      <vt:lpstr>PowerPoint Presentation</vt:lpstr>
      <vt:lpstr>PowerPoint Presentation</vt:lpstr>
      <vt:lpstr>Convolution: 2D &amp; 3D</vt:lpstr>
      <vt:lpstr>Explainability &amp; Usability </vt:lpstr>
      <vt:lpstr>Adversarial Examples in Deep Learning</vt:lpstr>
      <vt:lpstr>PowerPoint Presentation</vt:lpstr>
      <vt:lpstr>PowerPoint Presentation</vt:lpstr>
      <vt:lpstr>如果我不是技术出身  怎么办？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Anthony</dc:creator>
  <cp:lastModifiedBy>Anthony Woo</cp:lastModifiedBy>
  <cp:revision>1160</cp:revision>
  <cp:lastPrinted>2017-08-11T03:36:44Z</cp:lastPrinted>
  <dcterms:created xsi:type="dcterms:W3CDTF">2017-05-19T10:18:49Z</dcterms:created>
  <dcterms:modified xsi:type="dcterms:W3CDTF">2019-05-21T02:43:51Z</dcterms:modified>
</cp:coreProperties>
</file>

<file path=docProps/thumbnail.jpeg>
</file>